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491-4EEC-B89B-5ECDFC353035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491-4EEC-B89B-5ECDFC353035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chemeClr val="accent3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491-4EEC-B89B-5ECDFC353035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491-4EEC-B89B-5ECDFC353035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solidFill>
                <a:schemeClr val="accent5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5491-4EEC-B89B-5ECDFC353035}"/>
              </c:ext>
            </c:extLst>
          </c:dPt>
          <c:dPt>
            <c:idx val="5"/>
            <c:bubble3D val="0"/>
            <c:spPr>
              <a:prstGeom prst="rect">
                <a:avLst/>
              </a:prstGeom>
              <a:solidFill>
                <a:schemeClr val="accent6"/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5491-4EEC-B89B-5ECDFC353035}"/>
              </c:ext>
            </c:extLst>
          </c:dPt>
          <c:dPt>
            <c:idx val="6"/>
            <c:bubble3D val="0"/>
            <c:spPr>
              <a:prstGeom prst="rect">
                <a:avLst/>
              </a:prstGeom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5491-4EEC-B89B-5ECDFC353035}"/>
              </c:ext>
            </c:extLst>
          </c:dPt>
          <c:dPt>
            <c:idx val="7"/>
            <c:bubble3D val="0"/>
            <c:spPr>
              <a:prstGeom prst="rect">
                <a:avLst/>
              </a:prstGeom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5491-4EEC-B89B-5ECDFC353035}"/>
              </c:ext>
            </c:extLst>
          </c:dPt>
          <c:dPt>
            <c:idx val="8"/>
            <c:bubble3D val="0"/>
            <c:spPr>
              <a:prstGeom prst="rect">
                <a:avLst/>
              </a:prstGeom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5491-4EEC-B89B-5ECDFC353035}"/>
              </c:ext>
            </c:extLst>
          </c:dPt>
          <c:cat>
            <c:strRef>
              <c:f>Sheet1!$A$2:$A$10</c:f>
              <c:strCache>
                <c:ptCount val="9"/>
                <c:pt idx="0">
                  <c:v>споры по земельно-имущественным отношениям</c:v>
                </c:pt>
                <c:pt idx="1">
                  <c:v>участие в административных делах</c:v>
                </c:pt>
                <c:pt idx="2">
                  <c:v>внесение изменений в законодательство</c:v>
                </c:pt>
                <c:pt idx="3">
                  <c:v>участие в судах</c:v>
                </c:pt>
                <c:pt idx="4">
                  <c:v>вопросы по мерам поддержки, льготам и отсрочкам</c:v>
                </c:pt>
                <c:pt idx="5">
                  <c:v>жалобы на органы государственного контроля и надзора </c:v>
                </c:pt>
                <c:pt idx="6">
                  <c:v>вопросы банковской деятельности</c:v>
                </c:pt>
                <c:pt idx="7">
                  <c:v>технологическое присоединение</c:v>
                </c:pt>
                <c:pt idx="8">
                  <c:v>налоговая тематика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0.28999999999999998</c:v>
                </c:pt>
                <c:pt idx="1">
                  <c:v>0.15</c:v>
                </c:pt>
                <c:pt idx="2">
                  <c:v>0.12</c:v>
                </c:pt>
                <c:pt idx="3">
                  <c:v>0.11</c:v>
                </c:pt>
                <c:pt idx="4">
                  <c:v>0.08</c:v>
                </c:pt>
                <c:pt idx="5">
                  <c:v>0.06</c:v>
                </c:pt>
                <c:pt idx="6">
                  <c:v>0.05</c:v>
                </c:pt>
                <c:pt idx="7">
                  <c:v>0.03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491-4EEC-B89B-5ECDFC353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prstGeom prst="rect">
          <a:avLst/>
        </a:prstGeom>
        <a:noFill/>
        <a:ln>
          <a:noFill/>
        </a:ln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353995" y="1728432"/>
      <a:ext cx="5901939" cy="4780303"/>
    </a:xfrm>
    <a:prstGeom prst="rect">
      <a:avLst/>
    </a:prstGeom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</c:spPr>
  <c:txPr>
    <a:bodyPr/>
    <a:lstStyle/>
    <a:p>
      <a:pPr>
        <a:defRPr sz="900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424064"/>
        <c:axId val="97280000"/>
        <c:axId val="0"/>
      </c:bar3DChart>
      <c:catAx>
        <c:axId val="134424064"/>
        <c:scaling>
          <c:orientation val="minMax"/>
        </c:scaling>
        <c:delete val="0"/>
        <c:axPos val="b"/>
        <c:majorTickMark val="none"/>
        <c:minorTickMark val="none"/>
        <c:tickLblPos val="nextTo"/>
        <c:crossAx val="97280000"/>
        <c:crosses val="autoZero"/>
        <c:auto val="1"/>
        <c:lblAlgn val="ctr"/>
        <c:lblOffset val="100"/>
        <c:noMultiLvlLbl val="0"/>
      </c:catAx>
      <c:valAx>
        <c:axId val="97280000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134424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prstGeom prst="rect">
          <a:avLst/>
        </a:prstGeom>
        <a:noFill/>
        <a:ln>
          <a:noFill/>
          <a:round/>
        </a:ln>
      </c:spPr>
    </c:floor>
    <c:sideWall>
      <c:thickness val="0"/>
      <c:spPr>
        <a:prstGeom prst="rect">
          <a:avLst/>
        </a:prstGeom>
        <a:noFill/>
        <a:ln>
          <a:noFill/>
        </a:ln>
      </c:spPr>
    </c:sideWall>
    <c:backWall>
      <c:thickness val="0"/>
      <c:spPr>
        <a:prstGeom prst="rect">
          <a:avLst/>
        </a:prstGeom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2.7519999999999999E-2"/>
          <c:y val="0.35443000000000002"/>
          <c:w val="0.95093000000000005"/>
          <c:h val="0.554440000000000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Мошенничество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41</c:v>
                </c:pt>
                <c:pt idx="2">
                  <c:v>102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F1-4538-8AD1-D77F4073B9F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присвоение и растрата 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F1-4538-8AD1-D77F4073B9F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неправомерный оборот средств денежных платежей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F1-4538-8AD1-D77F4073B9F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коммерческий подкуп</c:v>
                </c:pt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F1-4538-8AD1-D77F4073B9F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приобретение и сбыт товаров без маркировки</c:v>
                </c:pt>
              </c:strCache>
            </c:strRef>
          </c:tx>
          <c:spPr>
            <a:prstGeom prst="rect">
              <a:avLst/>
            </a:prstGeom>
            <a:solidFill>
              <a:schemeClr val="accent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F1-4538-8AD1-D77F4073B9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cylinder"/>
        <c:axId val="147668480"/>
        <c:axId val="97283456"/>
        <c:axId val="0"/>
      </c:bar3DChart>
      <c:catAx>
        <c:axId val="147668480"/>
        <c:scaling>
          <c:orientation val="minMax"/>
        </c:scaling>
        <c:delete val="0"/>
        <c:axPos val="b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1800" cap="all" spc="119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97283456"/>
        <c:crosses val="autoZero"/>
        <c:auto val="1"/>
        <c:lblAlgn val="ctr"/>
        <c:lblOffset val="100"/>
        <c:noMultiLvlLbl val="0"/>
      </c:catAx>
      <c:valAx>
        <c:axId val="97283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7668480"/>
        <c:crosses val="autoZero"/>
        <c:crossBetween val="between"/>
      </c:valAx>
      <c:spPr>
        <a:prstGeom prst="rect">
          <a:avLst/>
        </a:prstGeom>
        <a:noFill/>
        <a:ln>
          <a:noFill/>
        </a:ln>
      </c:spPr>
    </c:plotArea>
    <c:legend>
      <c:legendPos val="t"/>
      <c:layout>
        <c:manualLayout>
          <c:xMode val="edge"/>
          <c:yMode val="edge"/>
          <c:x val="3.773E-2"/>
          <c:y val="1.626E-2"/>
          <c:w val="0.87799000000000005"/>
          <c:h val="0.31241999999999998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615139" y="1126654"/>
      <a:ext cx="7717920" cy="5184770"/>
    </a:xfrm>
    <a:prstGeom prst="rect">
      <a:avLst/>
    </a:prstGeom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</c:spPr>
  <c:txPr>
    <a:bodyPr/>
    <a:lstStyle/>
    <a:p>
      <a:pPr>
        <a:defRPr sz="9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В 2024 году Уполномоченным  рассмотрено </a:t>
            </a:r>
            <a:endParaRPr lang="ru-RU" sz="1600"/>
          </a:p>
          <a:p>
            <a:pPr>
              <a:defRPr/>
            </a:pPr>
            <a:r>
              <a:rPr lang="ru-RU" sz="1600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80 проектов</a:t>
            </a:r>
            <a:endParaRPr lang="ru-RU" sz="1600"/>
          </a:p>
        </c:rich>
      </c:tx>
      <c:layout>
        <c:manualLayout>
          <c:xMode val="edge"/>
          <c:yMode val="edge"/>
          <c:x val="0.12083000000000001"/>
          <c:y val="4.062000000000000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09E-2"/>
          <c:y val="0.12187000000000001"/>
          <c:w val="0.48303000000000001"/>
          <c:h val="0.644310000000000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Рассмотрено 83 проекта</c:v>
                </c:pt>
              </c:strCache>
            </c:strRef>
          </c:tx>
          <c:dLbls>
            <c:dLbl>
              <c:idx val="0"/>
              <c:layout>
                <c:manualLayout>
                  <c:x val="-0.17378987838270199"/>
                  <c:y val="-8.96149775701114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335-46D9-B61A-D4A59322F003}"/>
                </c:ext>
              </c:extLst>
            </c:dLbl>
            <c:dLbl>
              <c:idx val="1"/>
              <c:layout>
                <c:manualLayout>
                  <c:x val="9.694760113857144E-2"/>
                  <c:y val="3.900002878939132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335-46D9-B61A-D4A59322F0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 нормативно-правовые акты республики (51)</c:v>
                </c:pt>
                <c:pt idx="1">
                  <c:v>нормативно-правовые акты муниципальных районов и городских округов (29)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5-46D9-B61A-D4A59322F00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i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47993999999999998"/>
          <c:y val="0.26717999999999997"/>
          <c:w val="0.49551000000000001"/>
          <c:h val="0.44466"/>
        </c:manualLayout>
      </c:layout>
      <c:overlay val="0"/>
      <c:txPr>
        <a:bodyPr/>
        <a:lstStyle/>
        <a:p>
          <a:pPr>
            <a:defRPr i="1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rPr>
              <a:t>Динамика обращений за 2021 - 2024 гг.</a:t>
            </a:r>
            <a:endParaRPr lang="ru-RU"/>
          </a:p>
        </c:rich>
      </c:tx>
      <c:layout>
        <c:manualLayout>
          <c:xMode val="edge"/>
          <c:yMode val="edge"/>
          <c:x val="0.1594024442250766"/>
          <c:y val="4.0663186683136461E-2"/>
        </c:manualLayout>
      </c:layout>
      <c:overlay val="0"/>
      <c:spPr>
        <a:prstGeom prst="rect">
          <a:avLst/>
        </a:prstGeom>
        <a:noFill/>
        <a:ln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prstGeom prst="rect">
          <a:avLst/>
        </a:prstGeom>
        <a:noFill/>
        <a:ln>
          <a:noFill/>
        </a:ln>
      </c:spPr>
    </c:floor>
    <c:sideWall>
      <c:thickness val="0"/>
      <c:spPr>
        <a:prstGeom prst="rect">
          <a:avLst/>
        </a:prstGeom>
        <a:noFill/>
        <a:ln>
          <a:noFill/>
        </a:ln>
      </c:spPr>
    </c:sideWall>
    <c:backWall>
      <c:thickness val="0"/>
      <c:spPr>
        <a:prstGeom prst="rect">
          <a:avLst/>
        </a:prstGeom>
        <a:noFill/>
        <a:ln>
          <a:noFill/>
          <a:round/>
        </a:ln>
      </c:spPr>
    </c:backWall>
    <c:plotArea>
      <c:layout>
        <c:manualLayout>
          <c:layoutTarget val="inner"/>
          <c:xMode val="edge"/>
          <c:yMode val="edge"/>
          <c:x val="0.11898"/>
          <c:y val="0.16259000000000001"/>
          <c:w val="0.84826999999999997"/>
          <c:h val="0.727990000000000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  <c:pt idx="3">
                  <c:v>2024 г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302</c:v>
                </c:pt>
                <c:pt idx="1">
                  <c:v>435</c:v>
                </c:pt>
                <c:pt idx="2">
                  <c:v>228</c:v>
                </c:pt>
                <c:pt idx="3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E0-496D-8A18-80B079A99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0789923"/>
        <c:axId val="2140789924"/>
        <c:axId val="0"/>
      </c:bar3DChart>
      <c:catAx>
        <c:axId val="21407899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</c:spPr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2140789924"/>
        <c:crosses val="autoZero"/>
        <c:auto val="1"/>
        <c:lblAlgn val="ctr"/>
        <c:lblOffset val="100"/>
        <c:noMultiLvlLbl val="0"/>
      </c:catAx>
      <c:valAx>
        <c:axId val="2140789924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</c:spPr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2140789923"/>
        <c:crosses val="autoZero"/>
        <c:crossBetween val="between"/>
      </c:valAx>
      <c:spPr>
        <a:prstGeom prst="rect">
          <a:avLst/>
        </a:prstGeom>
        <a:noFill/>
        <a:ln>
          <a:noFill/>
        </a:ln>
      </c:spPr>
    </c:plotArea>
    <c:plotVisOnly val="1"/>
    <c:dispBlanksAs val="gap"/>
    <c:showDLblsOverMax val="0"/>
  </c:chart>
  <c:spPr>
    <a:xfrm>
      <a:off x="339179" y="1611235"/>
      <a:ext cx="4566658" cy="4326304"/>
    </a:xfrm>
    <a:prstGeom prst="rect">
      <a:avLst/>
    </a:prstGeom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</c:spPr>
  <c:txPr>
    <a:bodyPr/>
    <a:lstStyle/>
    <a:p>
      <a:pPr>
        <a:defRPr sz="1000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9855999999999999"/>
          <c:y val="4.8840000000000001E-2"/>
          <c:w val="0.37010999999999999"/>
          <c:h val="0.489929999999999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1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1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2634-4113-906A-8C3419E7FF9F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2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2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2634-4113-906A-8C3419E7FF9F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3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3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2634-4113-906A-8C3419E7FF9F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4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4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7-2634-4113-906A-8C3419E7FF9F}"/>
              </c:ext>
            </c:extLst>
          </c:dPt>
          <c:dPt>
            <c:idx val="4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5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5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9-2634-4113-906A-8C3419E7FF9F}"/>
              </c:ext>
            </c:extLst>
          </c:dPt>
          <c:dPt>
            <c:idx val="5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6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6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B-2634-4113-906A-8C3419E7FF9F}"/>
              </c:ext>
            </c:extLst>
          </c:dPt>
          <c:dPt>
            <c:idx val="6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1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1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D-2634-4113-906A-8C3419E7FF9F}"/>
              </c:ext>
            </c:extLst>
          </c:dPt>
          <c:dPt>
            <c:idx val="7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2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2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F-2634-4113-906A-8C3419E7FF9F}"/>
              </c:ext>
            </c:extLst>
          </c:dPt>
          <c:dPt>
            <c:idx val="8"/>
            <c:bubble3D val="0"/>
            <c:spPr>
              <a:prstGeom prst="rect">
                <a:avLst/>
              </a:prstGeom>
              <a:gradFill>
                <a:gsLst>
                  <a:gs pos="28000">
                    <a:schemeClr val="accent3">
                      <a:tint val="18000"/>
                      <a:satMod val="120000"/>
                      <a:lumMod val="88000"/>
                    </a:schemeClr>
                  </a:gs>
                  <a:gs pos="100000">
                    <a:schemeClr val="accent3">
                      <a:tint val="40000"/>
                      <a:satMod val="100000"/>
                      <a:lumMod val="78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1-2634-4113-906A-8C3419E7FF9F}"/>
              </c:ext>
            </c:extLst>
          </c:dPt>
          <c:cat>
            <c:strRef>
              <c:f>Sheet1!$A$2:$A$10</c:f>
              <c:strCache>
                <c:ptCount val="9"/>
                <c:pt idx="0">
                  <c:v>споры по земельно-имущественным отношениям</c:v>
                </c:pt>
                <c:pt idx="1">
                  <c:v>участие в административных делах</c:v>
                </c:pt>
                <c:pt idx="2">
                  <c:v>внесение изменений в законодательство</c:v>
                </c:pt>
                <c:pt idx="3">
                  <c:v>участие в судах в защиту прав бизнеса</c:v>
                </c:pt>
                <c:pt idx="4">
                  <c:v>вопросы по мерам поддержки, льготам и отсрочкам</c:v>
                </c:pt>
                <c:pt idx="5">
                  <c:v>жалобы на органы государственного контроля и надзора</c:v>
                </c:pt>
                <c:pt idx="6">
                  <c:v>вопросы банковской деятельности</c:v>
                </c:pt>
                <c:pt idx="7">
                  <c:v>вопросы техприсоединения</c:v>
                </c:pt>
                <c:pt idx="8">
                  <c:v>вопросы налоговой тематики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29</c:v>
                </c:pt>
                <c:pt idx="1">
                  <c:v>15</c:v>
                </c:pt>
                <c:pt idx="2">
                  <c:v>12</c:v>
                </c:pt>
                <c:pt idx="3">
                  <c:v>11</c:v>
                </c:pt>
                <c:pt idx="4">
                  <c:v>8</c:v>
                </c:pt>
                <c:pt idx="5">
                  <c:v>6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634-4113-906A-8C3419E7F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prstGeom prst="rect">
          <a:avLst/>
        </a:prstGeom>
        <a:noFill/>
        <a:ln>
          <a:noFill/>
        </a:ln>
      </c:spPr>
    </c:plotArea>
    <c:legend>
      <c:legendPos val="b"/>
      <c:layout>
        <c:manualLayout>
          <c:xMode val="edge"/>
          <c:yMode val="edge"/>
          <c:x val="6.2269999999999999E-2"/>
          <c:y val="0.55476000000000003"/>
          <c:w val="0.88465000000000005"/>
          <c:h val="0.42947999999999997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495199" y="691609"/>
      <a:ext cx="7887053" cy="5958086"/>
    </a:xfrm>
    <a:prstGeom prst="rect">
      <a:avLst/>
    </a:prstGeom>
    <a:solidFill>
      <a:schemeClr val="bg1"/>
    </a:solidFill>
    <a:ln w="9525" cap="flat" cmpd="sng" algn="ctr">
      <a:solidFill>
        <a:srgbClr val="B4DCFA">
          <a:alpha val="99999"/>
        </a:srgbClr>
      </a:solidFill>
      <a:prstDash val="dashDot"/>
      <a:round/>
    </a:ln>
  </c:spPr>
  <c:txPr>
    <a:bodyPr/>
    <a:lstStyle/>
    <a:p>
      <a:pPr>
        <a:defRPr sz="9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69999999999997E-2"/>
          <c:y val="1.5140000000000001E-2"/>
          <c:w val="0.91866999999999999"/>
          <c:h val="0.624700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земельно-имущественные правоотношения</c:v>
                </c:pt>
              </c:strCache>
            </c:strRef>
          </c:tx>
          <c:spPr>
            <a:prstGeom prst="rect">
              <a:avLst/>
            </a:prstGeom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  <c:pt idx="3">
                  <c:v>2024 г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</c:v>
                </c:pt>
                <c:pt idx="1">
                  <c:v>38</c:v>
                </c:pt>
                <c:pt idx="2">
                  <c:v>24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E4-4ACD-B496-1DD8C5E7CB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участие в административных делах</c:v>
                </c:pt>
              </c:strCache>
            </c:strRef>
          </c:tx>
          <c:spPr>
            <a:prstGeom prst="rect">
              <a:avLst/>
            </a:prstGeom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  <c:pt idx="3">
                  <c:v>2024 г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29</c:v>
                </c:pt>
                <c:pt idx="1">
                  <c:v>27</c:v>
                </c:pt>
                <c:pt idx="2">
                  <c:v>26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E4-4ACD-B496-1DD8C5E7CB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внесение изменений в законодательство</c:v>
                </c:pt>
              </c:strCache>
            </c:strRef>
          </c:tx>
          <c:spPr>
            <a:prstGeom prst="rect">
              <a:avLst/>
            </a:prstGeom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  <c:pt idx="3">
                  <c:v>2024 г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29</c:v>
                </c:pt>
                <c:pt idx="1">
                  <c:v>23</c:v>
                </c:pt>
                <c:pt idx="2">
                  <c:v>32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E4-4ACD-B496-1DD8C5E7CB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налоговая тематика</c:v>
                </c:pt>
              </c:strCache>
            </c:strRef>
          </c:tx>
          <c:spPr>
            <a:prstGeom prst="rect">
              <a:avLst/>
            </a:prstGeom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  <c:pt idx="3">
                  <c:v>2024 г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11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E4-4ACD-B496-1DD8C5E7CB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40841459"/>
        <c:axId val="2140841460"/>
      </c:barChart>
      <c:catAx>
        <c:axId val="21408414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</c:spPr>
        <c:txPr>
          <a:bodyPr/>
          <a:lstStyle/>
          <a:p>
            <a:pPr>
              <a:defRPr sz="900" cap="all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2140841460"/>
        <c:crosses val="autoZero"/>
        <c:auto val="1"/>
        <c:lblAlgn val="ctr"/>
        <c:lblOffset val="100"/>
        <c:noMultiLvlLbl val="0"/>
      </c:catAx>
      <c:valAx>
        <c:axId val="2140841460"/>
        <c:scaling>
          <c:orientation val="minMax"/>
        </c:scaling>
        <c:delete val="1"/>
        <c:axPos val="l"/>
        <c:majorGridlines>
          <c:spPr>
            <a:prstGeom prst="rect">
              <a:avLst/>
            </a:prstGeom>
            <a:ln w="9525" cap="flat" cmpd="sng" algn="ctr">
              <a:gradFill>
                <a:gsLst>
                  <a:gs pos="0">
                    <a:schemeClr val="lt1">
                      <a:lumMod val="75000"/>
                      <a:alpha val="36000"/>
                    </a:schemeClr>
                  </a:gs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</a:gsLst>
                <a:lin ang="5400000" scaled="0"/>
              </a:gra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crossAx val="2140841459"/>
        <c:crosses val="autoZero"/>
        <c:crossBetween val="between"/>
      </c:valAx>
      <c:spPr>
        <a:prstGeom prst="rect">
          <a:avLst/>
        </a:prstGeom>
        <a:noFill/>
        <a:ln>
          <a:noFill/>
        </a:ln>
      </c:spPr>
    </c:plotArea>
    <c:legend>
      <c:legendPos val="b"/>
      <c:layout>
        <c:manualLayout>
          <c:xMode val="edge"/>
          <c:yMode val="edge"/>
          <c:x val="8.3640000000000006E-2"/>
          <c:y val="0.72841"/>
          <c:w val="0.85238999999999998"/>
          <c:h val="0.25522"/>
        </c:manualLayout>
      </c:layout>
      <c:overlay val="0"/>
      <c:spPr>
        <a:prstGeom prst="rect">
          <a:avLst/>
        </a:prstGeom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>
              <a:solidFill>
                <a:schemeClr val="dk1">
                  <a:lumMod val="75000"/>
                  <a:lumOff val="25000"/>
                </a:schemeClr>
              </a:solidFill>
              <a:latin typeface="PT Astra Serif"/>
              <a:ea typeface="PT Astra Serif"/>
              <a:cs typeface="PT Astra Serif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935606" y="1406494"/>
      <a:ext cx="7673411" cy="4949436"/>
    </a:xfrm>
    <a:prstGeom prst="rect">
      <a:avLst/>
    </a:prstGeom>
    <a:gradFill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/>
    </a:gradFill>
    <a:ln w="9525" cap="flat" cmpd="sng" algn="ctr">
      <a:solidFill>
        <a:schemeClr val="dk1">
          <a:lumMod val="25000"/>
          <a:lumOff val="75000"/>
        </a:schemeClr>
      </a:solidFill>
      <a:round/>
    </a:ln>
  </c:spPr>
  <c:txPr>
    <a:bodyPr/>
    <a:lstStyle/>
    <a:p>
      <a:pPr>
        <a:defRPr sz="9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5E-2"/>
          <c:y val="0.19586000000000001"/>
          <c:w val="0.95299"/>
          <c:h val="0.591740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ИП / ЮЛ</c:v>
                </c:pt>
              </c:strCache>
            </c:strRef>
          </c:tx>
          <c:spPr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7C2-4FBF-A6CE-3154C7F69755}"/>
              </c:ext>
            </c:extLst>
          </c:dPt>
          <c:dPt>
            <c:idx val="5"/>
            <c:invertIfNegative val="0"/>
            <c:bubble3D val="0"/>
            <c:spPr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7C2-4FBF-A6CE-3154C7F6975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42.6</c:v>
                </c:pt>
                <c:pt idx="1">
                  <c:v>43.6</c:v>
                </c:pt>
                <c:pt idx="2">
                  <c:v>43.6</c:v>
                </c:pt>
                <c:pt idx="3">
                  <c:v>45.6</c:v>
                </c:pt>
                <c:pt idx="4" formatCode="0.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C2-4FBF-A6CE-3154C7F697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самозанятые</c:v>
                </c:pt>
              </c:strCache>
            </c:strRef>
          </c:tx>
          <c:spPr>
            <a:prstGeom prst="rect">
              <a:avLst/>
            </a:prstGeom>
            <a:solidFill>
              <a:schemeClr val="tx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20.2</c:v>
                </c:pt>
                <c:pt idx="2">
                  <c:v>36.299999999999997</c:v>
                </c:pt>
                <c:pt idx="3">
                  <c:v>54.4</c:v>
                </c:pt>
                <c:pt idx="4">
                  <c:v>75.3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C2-4FBF-A6CE-3154C7F697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"/>
        <c:overlap val="-12"/>
        <c:axId val="2140841467"/>
        <c:axId val="2140841468"/>
      </c:barChart>
      <c:catAx>
        <c:axId val="21408414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40841468"/>
        <c:crosses val="autoZero"/>
        <c:auto val="1"/>
        <c:lblAlgn val="ctr"/>
        <c:lblOffset val="100"/>
        <c:noMultiLvlLbl val="0"/>
      </c:catAx>
      <c:valAx>
        <c:axId val="21408414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40841467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xfrm>
      <a:off x="624041" y="4526706"/>
      <a:ext cx="7904859" cy="1946489"/>
    </a:xfrm>
    <a:prstGeom prst="rect">
      <a:avLst/>
    </a:prstGeom>
    <a:ln>
      <a:solidFill>
        <a:schemeClr val="bg1">
          <a:lumMod val="75000"/>
        </a:schemeClr>
      </a:solidFill>
    </a:ln>
  </c:spPr>
  <c:txPr>
    <a:bodyPr/>
    <a:lstStyle/>
    <a:p>
      <a:pPr>
        <a:defRPr sz="800"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349999999999999E-2"/>
          <c:y val="0"/>
          <c:w val="0.95328999999999997"/>
          <c:h val="0.707139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654-4837-98AB-D51C3E99AAFE}"/>
              </c:ext>
            </c:extLst>
          </c:dPt>
          <c:dPt>
            <c:idx val="5"/>
            <c:invertIfNegative val="0"/>
            <c:bubble3D val="0"/>
            <c:spPr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654-4837-98AB-D51C3E99AAF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158.1</c:v>
                </c:pt>
                <c:pt idx="1">
                  <c:v>170.1</c:v>
                </c:pt>
                <c:pt idx="2">
                  <c:v>185.5</c:v>
                </c:pt>
                <c:pt idx="3">
                  <c:v>212.6</c:v>
                </c:pt>
                <c:pt idx="4">
                  <c:v>235.4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54-4837-98AB-D51C3E99A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0841469"/>
        <c:axId val="2140841470"/>
      </c:barChart>
      <c:catAx>
        <c:axId val="214084146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841470"/>
        <c:crosses val="autoZero"/>
        <c:auto val="1"/>
        <c:lblAlgn val="ctr"/>
        <c:lblOffset val="100"/>
        <c:noMultiLvlLbl val="0"/>
      </c:catAx>
      <c:valAx>
        <c:axId val="214084147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40841469"/>
        <c:crosses val="autoZero"/>
        <c:crossBetween val="between"/>
      </c:valAx>
    </c:plotArea>
    <c:plotVisOnly val="1"/>
    <c:dispBlanksAs val="gap"/>
    <c:showDLblsOverMax val="0"/>
  </c:chart>
  <c:spPr>
    <a:xfrm>
      <a:off x="517219" y="2029626"/>
      <a:ext cx="7976074" cy="1399373"/>
    </a:xfrm>
    <a:prstGeom prst="rect">
      <a:avLst/>
    </a:prstGeom>
    <a:ln>
      <a:solidFill>
        <a:schemeClr val="bg1">
          <a:lumMod val="75000"/>
        </a:schemeClr>
      </a:solidFill>
      <a:miter/>
    </a:ln>
  </c:spPr>
  <c:txPr>
    <a:bodyPr/>
    <a:lstStyle/>
    <a:p>
      <a:pPr>
        <a:defRPr sz="800"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249999999999997E-2"/>
          <c:y val="0"/>
          <c:w val="0.72753999999999996"/>
          <c:h val="0.906299999999999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cat>
            <c:strRef>
              <c:f>Лист1!$A$2:$A$3</c:f>
              <c:strCache>
                <c:ptCount val="2"/>
                <c:pt idx="0">
                  <c:v>на 01.01.2024 </c:v>
                </c:pt>
                <c:pt idx="1">
                  <c:v>на 01.01.2025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DC-4900-9FDA-8731FF184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5110000000000001"/>
          <c:y val="0.72323000000000004"/>
          <c:w val="0.39262999999999998"/>
          <c:h val="0.27676000000000001"/>
        </c:manualLayout>
      </c:layout>
      <c:overlay val="0"/>
      <c:txPr>
        <a:bodyPr/>
        <a:lstStyle/>
        <a:p>
          <a:pPr>
            <a:defRPr sz="1400" b="1" i="1">
              <a:solidFill>
                <a:schemeClr val="bg2">
                  <a:lumMod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prstGeom prst="rect">
          <a:avLst/>
        </a:prstGeom>
        <a:noFill/>
        <a:ln>
          <a:noFill/>
        </a:ln>
      </c:spPr>
    </c:floor>
    <c:sideWall>
      <c:thickness val="0"/>
      <c:spPr>
        <a:prstGeom prst="rect">
          <a:avLst/>
        </a:prstGeom>
        <a:noFill/>
        <a:ln>
          <a:noFill/>
        </a:ln>
      </c:spPr>
    </c:sideWall>
    <c:backWall>
      <c:thickness val="0"/>
      <c:spPr>
        <a:prstGeom prst="rect">
          <a:avLst/>
        </a:prstGeom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ст.159 ч.4 и ст.160 УК РФ ч.4 (присвоение и растрата)</c:v>
                </c:pt>
              </c:strCache>
            </c:strRef>
          </c:tx>
          <c:spPr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01.01.2021 г.</c:v>
                </c:pt>
                <c:pt idx="1">
                  <c:v> 01.01.2022 г.</c:v>
                </c:pt>
                <c:pt idx="2">
                  <c:v> 01.01.2023 г.</c:v>
                </c:pt>
                <c:pt idx="3">
                  <c:v>01.01.2024 г.</c:v>
                </c:pt>
                <c:pt idx="4">
                  <c:v>01.01.2025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16</c:v>
                </c:pt>
                <c:pt idx="2">
                  <c:v>17</c:v>
                </c:pt>
                <c:pt idx="3">
                  <c:v>13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31-4ABB-992A-E40A16DA04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01.01.2021 г.</c:v>
                </c:pt>
                <c:pt idx="1">
                  <c:v> 01.01.2022 г.</c:v>
                </c:pt>
                <c:pt idx="2">
                  <c:v> 01.01.2023 г.</c:v>
                </c:pt>
                <c:pt idx="3">
                  <c:v>01.01.2024 г.</c:v>
                </c:pt>
                <c:pt idx="4">
                  <c:v>01.01.2025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5631-4ABB-992A-E40A16DA04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01.01.2021 г.</c:v>
                </c:pt>
                <c:pt idx="1">
                  <c:v> 01.01.2022 г.</c:v>
                </c:pt>
                <c:pt idx="2">
                  <c:v> 01.01.2023 г.</c:v>
                </c:pt>
                <c:pt idx="3">
                  <c:v>01.01.2024 г.</c:v>
                </c:pt>
                <c:pt idx="4">
                  <c:v>01.01.2025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5631-4ABB-992A-E40A16DA04A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01.01.2021 г.</c:v>
                </c:pt>
                <c:pt idx="1">
                  <c:v> 01.01.2022 г.</c:v>
                </c:pt>
                <c:pt idx="2">
                  <c:v> 01.01.2023 г.</c:v>
                </c:pt>
                <c:pt idx="3">
                  <c:v>01.01.2024 г.</c:v>
                </c:pt>
                <c:pt idx="4">
                  <c:v>01.01.2025 г.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5631-4ABB-992A-E40A16DA04A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spPr>
            <a:prstGeom prst="rect">
              <a:avLst/>
            </a:prstGeom>
            <a:solidFill>
              <a:schemeClr val="accent5"/>
            </a:solidFill>
            <a:ln>
              <a:noFill/>
            </a:ln>
          </c:spPr>
          <c:invertIfNegative val="0"/>
          <c:cat>
            <c:strRef>
              <c:f>Лист1!$A$2:$A$6</c:f>
              <c:strCache>
                <c:ptCount val="5"/>
                <c:pt idx="0">
                  <c:v>01.01.2021 г.</c:v>
                </c:pt>
                <c:pt idx="1">
                  <c:v> 01.01.2022 г.</c:v>
                </c:pt>
                <c:pt idx="2">
                  <c:v> 01.01.2023 г.</c:v>
                </c:pt>
                <c:pt idx="3">
                  <c:v>01.01.2024 г.</c:v>
                </c:pt>
                <c:pt idx="4">
                  <c:v>01.01.2025 г.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4-5631-4ABB-992A-E40A16DA0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424576"/>
        <c:axId val="110636992"/>
        <c:axId val="0"/>
      </c:bar3DChart>
      <c:catAx>
        <c:axId val="13442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</c:spPr>
        <c:txPr>
          <a:bodyPr/>
          <a:lstStyle/>
          <a:p>
            <a:pPr>
              <a:defRPr sz="900" b="0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110636992"/>
        <c:crosses val="autoZero"/>
        <c:auto val="1"/>
        <c:lblAlgn val="ctr"/>
        <c:lblOffset val="100"/>
        <c:noMultiLvlLbl val="0"/>
      </c:catAx>
      <c:valAx>
        <c:axId val="110636992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</c:spPr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134424576"/>
        <c:crosses val="autoZero"/>
        <c:crossBetween val="between"/>
      </c:valAx>
      <c:spPr>
        <a:prstGeom prst="rect">
          <a:avLst/>
        </a:prstGeom>
        <a:noFill/>
        <a:ln>
          <a:noFill/>
        </a:ln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4.3339999999999997E-2"/>
          <c:y val="0.91312000000000004"/>
          <c:w val="0.91632000000000002"/>
          <c:h val="6.2969999999999998E-2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4149182" y="1363328"/>
      <a:ext cx="4710161" cy="4508209"/>
    </a:xfrm>
    <a:prstGeom prst="rect">
      <a:avLst/>
    </a:prstGeom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</c:spPr>
  <c:txPr>
    <a:bodyPr/>
    <a:lstStyle/>
    <a:p>
      <a:pPr>
        <a:defRPr sz="9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Подозреваемые и обвиняемые (ст.159-159.6 УК РФ)</c:v>
                </c:pt>
              </c:strCache>
            </c:strRef>
          </c:tx>
          <c:spPr>
            <a:prstGeom prst="rect">
              <a:avLst/>
            </a:prstGeom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01.01.2024 г.</c:v>
                </c:pt>
                <c:pt idx="1">
                  <c:v>01.01.2025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7-403F-B9EE-7E3E20D9AD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Находящиеся под домашним арестом (ст. ст.159, 159.5 УК РФ)</c:v>
                </c:pt>
              </c:strCache>
            </c:strRef>
          </c:tx>
          <c:spPr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01.01.2024 г.</c:v>
                </c:pt>
                <c:pt idx="1">
                  <c:v>01.01.2025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7-403F-B9EE-7E3E20D9A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581760"/>
        <c:axId val="110639296"/>
      </c:barChart>
      <c:catAx>
        <c:axId val="134581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0639296"/>
        <c:crosses val="autoZero"/>
        <c:auto val="1"/>
        <c:lblAlgn val="ctr"/>
        <c:lblOffset val="100"/>
        <c:noMultiLvlLbl val="0"/>
      </c:catAx>
      <c:valAx>
        <c:axId val="110639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581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93999999999997"/>
          <c:y val="0.26301000000000002"/>
          <c:w val="0.32755000000000001"/>
          <c:h val="0.53295000000000003"/>
        </c:manualLayout>
      </c:layout>
      <c:overlay val="0"/>
      <c:txPr>
        <a:bodyPr/>
        <a:lstStyle/>
        <a:p>
          <a:pPr>
            <a:defRPr>
              <a:latin typeface="PT Astra Serif"/>
              <a:ea typeface="PT Astra Serif"/>
              <a:cs typeface="PT Astra Serif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9FDCD-AEC1-42F3-9226-AE3B3DC2EBE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F33AF2E0-E784-47CB-A2F0-59EE975BBBDE}">
      <dgm:prSet phldrT="[Текст]" custT="1"/>
      <dgm:spPr bwMode="auto">
        <a:ln>
          <a:noFill/>
          <a:round/>
        </a:ln>
        <a:effectLst/>
      </dgm:spPr>
      <dgm:t>
        <a:bodyPr vert="horz" anchor="ctr"/>
        <a:lstStyle/>
        <a:p>
          <a:pPr algn="ctr" defTabSz="7111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/>
            <a:t>Указ Президента Российской Федерации от 07.05.2012 № 596 «О долгосрочной государственной экономической политике»; </a:t>
          </a:r>
          <a:endParaRPr lang="ru-RU" sz="1600"/>
        </a:p>
      </dgm:t>
    </dgm:pt>
    <dgm:pt modelId="{D1B54AA0-C55C-412C-BF7F-09F455AE298D}" type="parTrans" cxnId="{C81F4166-7CDC-44DB-B4E1-C0B7CB5CC8E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7421153-A3AB-4884-897A-F6A6A788461C}" type="sibTrans" cxnId="{C81F4166-7CDC-44DB-B4E1-C0B7CB5CC8E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DBB7B25-22B8-4C05-84FB-785EA3889D41}">
      <dgm:prSet phldrT="[Текст]" custT="1"/>
      <dgm:spPr bwMode="auto">
        <a:ln>
          <a:noFill/>
        </a:ln>
        <a:effectLst/>
      </dgm:spPr>
      <dgm:t>
        <a:bodyPr vert="horz" anchor="ctr"/>
        <a:lstStyle/>
        <a:p>
          <a:pPr algn="ctr" defTabSz="7111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/>
            <a:t>Федеральный закон от 07.05.2013 № 78-ФЗ «Об уполномоченных по защите прав предпринимателей в Российской Федерации»;</a:t>
          </a:r>
          <a:endParaRPr lang="ru-RU" sz="1600"/>
        </a:p>
      </dgm:t>
    </dgm:pt>
    <dgm:pt modelId="{F6244EA0-1F20-4589-AA86-34C592C51777}" type="parTrans" cxnId="{73ECCDF7-A695-4A5B-83AD-D9C5DC8F8F1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C9F9710-3668-488F-8440-B0A3DAC970A3}" type="sibTrans" cxnId="{73ECCDF7-A695-4A5B-83AD-D9C5DC8F8F1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DF34355-4790-4F70-853A-222393461DDD}">
      <dgm:prSet phldrT="[Текст]" custT="1"/>
      <dgm:spPr bwMode="auto">
        <a:ln>
          <a:noFill/>
          <a:round/>
        </a:ln>
        <a:effectLst/>
      </dgm:spPr>
      <dgm:t>
        <a:bodyPr vert="horz" anchor="ctr"/>
        <a:lstStyle/>
        <a:p>
          <a:pPr algn="ctr" defTabSz="7111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/>
            <a:t>Закон Чувашской Республики от 30.07.2013 № 57 «Об Уполномоченном по защите прав предпринимателей в Чувашской Республике».   </a:t>
          </a:r>
          <a:endParaRPr lang="ru-RU" sz="1600"/>
        </a:p>
      </dgm:t>
    </dgm:pt>
    <dgm:pt modelId="{4616B772-07DA-4EEC-964C-59CF39A2FA02}" type="parTrans" cxnId="{44DA9A1A-0015-4C55-8339-21F58405A1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9409B4A-C9F5-4A9B-87E2-61B2B4BBB818}" type="sibTrans" cxnId="{44DA9A1A-0015-4C55-8339-21F58405A1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660AFA5-8174-4943-9773-F64B11A895EE}" type="pres">
      <dgm:prSet presAssocID="{E859FDCD-AEC1-42F3-9226-AE3B3DC2EBE5}" presName="linear" presStyleCnt="0">
        <dgm:presLayoutVars>
          <dgm:dir/>
          <dgm:animLvl val="lvl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A04A7556-F08D-4C8D-96D2-2350AF2D3CE3}" type="pres">
      <dgm:prSet presAssocID="{F33AF2E0-E784-47CB-A2F0-59EE975BBBDE}" presName="parentLin" presStyleCnt="0"/>
      <dgm:spPr bwMode="auto"/>
    </dgm:pt>
    <dgm:pt modelId="{8382ED10-432F-4E01-B7E0-5BF4566ABCAD}" type="pres">
      <dgm:prSet presAssocID="{F33AF2E0-E784-47CB-A2F0-59EE975BBBDE}" presName="parentLeftMargin" presStyleLbl="node1" presStyleIdx="0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DAD65482-154D-485A-A112-54269FD90AC5}" type="pres">
      <dgm:prSet presAssocID="{F33AF2E0-E784-47CB-A2F0-59EE975BBBDE}" presName="parentText" presStyleLbl="node1" presStyleIdx="0" presStyleCnt="3" custScaleX="142857" custScaleY="115094">
        <dgm:presLayoutVars>
          <dgm:chMax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5E76C4D9-B4C5-4F32-A0D2-B5F8066C2DF7}" type="pres">
      <dgm:prSet presAssocID="{F33AF2E0-E784-47CB-A2F0-59EE975BBBDE}" presName="negativeSpace" presStyleCnt="0"/>
      <dgm:spPr bwMode="auto"/>
    </dgm:pt>
    <dgm:pt modelId="{AA279DC0-E8CA-45D8-9D2D-BBC43F9AC711}" type="pres">
      <dgm:prSet presAssocID="{F33AF2E0-E784-47CB-A2F0-59EE975BBBDE}" presName="childText" presStyleLbl="conFgAcc1" presStyleIdx="0" presStyleCnt="3">
        <dgm:presLayoutVars>
          <dgm:bulletEnabled val="1"/>
        </dgm:presLayoutVars>
      </dgm:prSet>
      <dgm:spPr bwMode="auto"/>
    </dgm:pt>
    <dgm:pt modelId="{3A359066-D8F9-4753-94DB-7B2C47C37F5F}" type="pres">
      <dgm:prSet presAssocID="{37421153-A3AB-4884-897A-F6A6A788461C}" presName="spaceBetweenRectangles" presStyleCnt="0"/>
      <dgm:spPr bwMode="auto"/>
    </dgm:pt>
    <dgm:pt modelId="{FFB1C42C-C2D9-4AF7-BB52-DA5144F986AE}" type="pres">
      <dgm:prSet presAssocID="{EDBB7B25-22B8-4C05-84FB-785EA3889D41}" presName="parentLin" presStyleCnt="0"/>
      <dgm:spPr bwMode="auto"/>
    </dgm:pt>
    <dgm:pt modelId="{4630C948-1D7F-4E13-B20F-360EE805280C}" type="pres">
      <dgm:prSet presAssocID="{EDBB7B25-22B8-4C05-84FB-785EA3889D41}" presName="parentLeftMargin" presStyleLbl="node1" presStyleIdx="0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593BF652-8FC3-41C1-AD2D-8936E7E7FB3F}" type="pres">
      <dgm:prSet presAssocID="{EDBB7B25-22B8-4C05-84FB-785EA3889D41}" presName="parentText" presStyleLbl="node1" presStyleIdx="1" presStyleCnt="3" custScaleX="155293" custScaleY="118941">
        <dgm:presLayoutVars>
          <dgm:chMax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D18131C8-038A-4763-9505-411C1B240874}" type="pres">
      <dgm:prSet presAssocID="{EDBB7B25-22B8-4C05-84FB-785EA3889D41}" presName="negativeSpace" presStyleCnt="0"/>
      <dgm:spPr bwMode="auto"/>
    </dgm:pt>
    <dgm:pt modelId="{C590C87F-B39E-425F-AF07-B9A13671EC39}" type="pres">
      <dgm:prSet presAssocID="{EDBB7B25-22B8-4C05-84FB-785EA3889D41}" presName="childText" presStyleLbl="conFgAcc1" presStyleIdx="1" presStyleCnt="3">
        <dgm:presLayoutVars>
          <dgm:bulletEnabled val="1"/>
        </dgm:presLayoutVars>
      </dgm:prSet>
      <dgm:spPr bwMode="auto"/>
    </dgm:pt>
    <dgm:pt modelId="{CD369754-92A8-4DCA-A635-F30B3D066F5E}" type="pres">
      <dgm:prSet presAssocID="{FC9F9710-3668-488F-8440-B0A3DAC970A3}" presName="spaceBetweenRectangles" presStyleCnt="0"/>
      <dgm:spPr bwMode="auto"/>
    </dgm:pt>
    <dgm:pt modelId="{5FC00FEA-CF64-47EE-963B-BC7C085C3116}" type="pres">
      <dgm:prSet presAssocID="{8DF34355-4790-4F70-853A-222393461DDD}" presName="parentLin" presStyleCnt="0"/>
      <dgm:spPr bwMode="auto"/>
    </dgm:pt>
    <dgm:pt modelId="{64E02F1B-C3D5-4FAE-94A6-4C41C6253EA8}" type="pres">
      <dgm:prSet presAssocID="{8DF34355-4790-4F70-853A-222393461DDD}" presName="parentLeftMargin" presStyleLbl="node1" presStyleIdx="1" presStyleCnt="3"/>
      <dgm:spPr bwMode="auto"/>
      <dgm:t>
        <a:bodyPr/>
        <a:lstStyle/>
        <a:p>
          <a:pPr>
            <a:defRPr/>
          </a:pPr>
          <a:endParaRPr lang="ru-RU"/>
        </a:p>
      </dgm:t>
    </dgm:pt>
    <dgm:pt modelId="{D38D7B1D-27AE-45F0-9ED8-5D242B773C9E}" type="pres">
      <dgm:prSet presAssocID="{8DF34355-4790-4F70-853A-222393461DDD}" presName="parentText" presStyleLbl="node1" presStyleIdx="2" presStyleCnt="3" custScaleX="145310" custScaleY="115643">
        <dgm:presLayoutVars>
          <dgm:chMax val="0"/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1081E4E2-DD45-41AD-B119-2ADFD89F2ABA}" type="pres">
      <dgm:prSet presAssocID="{8DF34355-4790-4F70-853A-222393461DDD}" presName="negativeSpace" presStyleCnt="0"/>
      <dgm:spPr bwMode="auto"/>
    </dgm:pt>
    <dgm:pt modelId="{AFC3476F-6E81-4476-8FC4-4B1CBA5C5582}" type="pres">
      <dgm:prSet presAssocID="{8DF34355-4790-4F70-853A-222393461DDD}" presName="childText" presStyleLbl="conFgAcc1" presStyleIdx="2" presStyleCnt="3" custLinFactNeighborX="-276" custLinFactNeighborY="5045">
        <dgm:presLayoutVars>
          <dgm:bulletEnabled val="1"/>
        </dgm:presLayoutVars>
      </dgm:prSet>
      <dgm:spPr bwMode="auto"/>
    </dgm:pt>
  </dgm:ptLst>
  <dgm:cxnLst>
    <dgm:cxn modelId="{C81F4166-7CDC-44DB-B4E1-C0B7CB5CC8E8}" srcId="{E859FDCD-AEC1-42F3-9226-AE3B3DC2EBE5}" destId="{F33AF2E0-E784-47CB-A2F0-59EE975BBBDE}" srcOrd="0" destOrd="0" parTransId="{D1B54AA0-C55C-412C-BF7F-09F455AE298D}" sibTransId="{37421153-A3AB-4884-897A-F6A6A788461C}"/>
    <dgm:cxn modelId="{44DA9A1A-0015-4C55-8339-21F58405A17F}" srcId="{E859FDCD-AEC1-42F3-9226-AE3B3DC2EBE5}" destId="{8DF34355-4790-4F70-853A-222393461DDD}" srcOrd="2" destOrd="0" parTransId="{4616B772-07DA-4EEC-964C-59CF39A2FA02}" sibTransId="{09409B4A-C9F5-4A9B-87E2-61B2B4BBB818}"/>
    <dgm:cxn modelId="{C355BE10-B40C-434E-9D12-B1A42C210571}" type="presOf" srcId="{EDBB7B25-22B8-4C05-84FB-785EA3889D41}" destId="{4630C948-1D7F-4E13-B20F-360EE805280C}" srcOrd="0" destOrd="0" presId="urn:microsoft.com/office/officeart/2005/8/layout/list1"/>
    <dgm:cxn modelId="{8F1778E4-1F5F-4A3D-892C-A5FFC125AB1F}" type="presOf" srcId="{F33AF2E0-E784-47CB-A2F0-59EE975BBBDE}" destId="{8382ED10-432F-4E01-B7E0-5BF4566ABCAD}" srcOrd="0" destOrd="0" presId="urn:microsoft.com/office/officeart/2005/8/layout/list1"/>
    <dgm:cxn modelId="{46F605CC-54EE-4C19-959E-5E79F0E2BEC8}" type="presOf" srcId="{8DF34355-4790-4F70-853A-222393461DDD}" destId="{D38D7B1D-27AE-45F0-9ED8-5D242B773C9E}" srcOrd="1" destOrd="0" presId="urn:microsoft.com/office/officeart/2005/8/layout/list1"/>
    <dgm:cxn modelId="{D978FC13-5522-4A09-B3F4-51320859C08A}" type="presOf" srcId="{EDBB7B25-22B8-4C05-84FB-785EA3889D41}" destId="{593BF652-8FC3-41C1-AD2D-8936E7E7FB3F}" srcOrd="1" destOrd="0" presId="urn:microsoft.com/office/officeart/2005/8/layout/list1"/>
    <dgm:cxn modelId="{9546B181-6CD4-4B91-ABBE-7340DF2ABDA9}" type="presOf" srcId="{8DF34355-4790-4F70-853A-222393461DDD}" destId="{64E02F1B-C3D5-4FAE-94A6-4C41C6253EA8}" srcOrd="0" destOrd="0" presId="urn:microsoft.com/office/officeart/2005/8/layout/list1"/>
    <dgm:cxn modelId="{73ECCDF7-A695-4A5B-83AD-D9C5DC8F8F18}" srcId="{E859FDCD-AEC1-42F3-9226-AE3B3DC2EBE5}" destId="{EDBB7B25-22B8-4C05-84FB-785EA3889D41}" srcOrd="1" destOrd="0" parTransId="{F6244EA0-1F20-4589-AA86-34C592C51777}" sibTransId="{FC9F9710-3668-488F-8440-B0A3DAC970A3}"/>
    <dgm:cxn modelId="{F2D7893A-71F1-471B-8F8B-E978BE0007DC}" type="presOf" srcId="{F33AF2E0-E784-47CB-A2F0-59EE975BBBDE}" destId="{DAD65482-154D-485A-A112-54269FD90AC5}" srcOrd="1" destOrd="0" presId="urn:microsoft.com/office/officeart/2005/8/layout/list1"/>
    <dgm:cxn modelId="{195987C7-1D19-4D36-B871-D84F3DFC2112}" type="presOf" srcId="{E859FDCD-AEC1-42F3-9226-AE3B3DC2EBE5}" destId="{7660AFA5-8174-4943-9773-F64B11A895EE}" srcOrd="0" destOrd="0" presId="urn:microsoft.com/office/officeart/2005/8/layout/list1"/>
    <dgm:cxn modelId="{43B967D7-BDE3-4E49-87FA-2BA599D92D8B}" type="presParOf" srcId="{7660AFA5-8174-4943-9773-F64B11A895EE}" destId="{A04A7556-F08D-4C8D-96D2-2350AF2D3CE3}" srcOrd="0" destOrd="0" presId="urn:microsoft.com/office/officeart/2005/8/layout/list1"/>
    <dgm:cxn modelId="{61FC12E7-34BD-440D-BFFF-677511749F31}" type="presParOf" srcId="{A04A7556-F08D-4C8D-96D2-2350AF2D3CE3}" destId="{8382ED10-432F-4E01-B7E0-5BF4566ABCAD}" srcOrd="0" destOrd="0" presId="urn:microsoft.com/office/officeart/2005/8/layout/list1"/>
    <dgm:cxn modelId="{30142111-42C1-4C58-8BA9-6828FD1743B2}" type="presParOf" srcId="{A04A7556-F08D-4C8D-96D2-2350AF2D3CE3}" destId="{DAD65482-154D-485A-A112-54269FD90AC5}" srcOrd="1" destOrd="0" presId="urn:microsoft.com/office/officeart/2005/8/layout/list1"/>
    <dgm:cxn modelId="{97A374DF-3AE9-4AB1-A862-D4BF5673B128}" type="presParOf" srcId="{7660AFA5-8174-4943-9773-F64B11A895EE}" destId="{5E76C4D9-B4C5-4F32-A0D2-B5F8066C2DF7}" srcOrd="1" destOrd="0" presId="urn:microsoft.com/office/officeart/2005/8/layout/list1"/>
    <dgm:cxn modelId="{35D433D0-6604-4D6D-842C-900EAF3C9772}" type="presParOf" srcId="{7660AFA5-8174-4943-9773-F64B11A895EE}" destId="{AA279DC0-E8CA-45D8-9D2D-BBC43F9AC711}" srcOrd="2" destOrd="0" presId="urn:microsoft.com/office/officeart/2005/8/layout/list1"/>
    <dgm:cxn modelId="{B5359F41-935D-4FDA-9B32-8641366A79D6}" type="presParOf" srcId="{7660AFA5-8174-4943-9773-F64B11A895EE}" destId="{3A359066-D8F9-4753-94DB-7B2C47C37F5F}" srcOrd="3" destOrd="0" presId="urn:microsoft.com/office/officeart/2005/8/layout/list1"/>
    <dgm:cxn modelId="{7735ED13-22E7-44FB-95B5-DAF15FE13A3F}" type="presParOf" srcId="{7660AFA5-8174-4943-9773-F64B11A895EE}" destId="{FFB1C42C-C2D9-4AF7-BB52-DA5144F986AE}" srcOrd="4" destOrd="0" presId="urn:microsoft.com/office/officeart/2005/8/layout/list1"/>
    <dgm:cxn modelId="{2E2C7F41-8774-469F-BC54-57C386761593}" type="presParOf" srcId="{FFB1C42C-C2D9-4AF7-BB52-DA5144F986AE}" destId="{4630C948-1D7F-4E13-B20F-360EE805280C}" srcOrd="0" destOrd="0" presId="urn:microsoft.com/office/officeart/2005/8/layout/list1"/>
    <dgm:cxn modelId="{D838C4F9-5EDF-443E-9CAB-A569A06A7B8B}" type="presParOf" srcId="{FFB1C42C-C2D9-4AF7-BB52-DA5144F986AE}" destId="{593BF652-8FC3-41C1-AD2D-8936E7E7FB3F}" srcOrd="1" destOrd="0" presId="urn:microsoft.com/office/officeart/2005/8/layout/list1"/>
    <dgm:cxn modelId="{D6790179-E4A5-4959-A4E8-103B042A97C5}" type="presParOf" srcId="{7660AFA5-8174-4943-9773-F64B11A895EE}" destId="{D18131C8-038A-4763-9505-411C1B240874}" srcOrd="5" destOrd="0" presId="urn:microsoft.com/office/officeart/2005/8/layout/list1"/>
    <dgm:cxn modelId="{70BACD99-20A8-478D-A562-891D44E948A8}" type="presParOf" srcId="{7660AFA5-8174-4943-9773-F64B11A895EE}" destId="{C590C87F-B39E-425F-AF07-B9A13671EC39}" srcOrd="6" destOrd="0" presId="urn:microsoft.com/office/officeart/2005/8/layout/list1"/>
    <dgm:cxn modelId="{877E9440-D598-4FB6-859F-A763B22FD36E}" type="presParOf" srcId="{7660AFA5-8174-4943-9773-F64B11A895EE}" destId="{CD369754-92A8-4DCA-A635-F30B3D066F5E}" srcOrd="7" destOrd="0" presId="urn:microsoft.com/office/officeart/2005/8/layout/list1"/>
    <dgm:cxn modelId="{A6911C9F-1F02-4693-B5C5-27BA0B5CD3C1}" type="presParOf" srcId="{7660AFA5-8174-4943-9773-F64B11A895EE}" destId="{5FC00FEA-CF64-47EE-963B-BC7C085C3116}" srcOrd="8" destOrd="0" presId="urn:microsoft.com/office/officeart/2005/8/layout/list1"/>
    <dgm:cxn modelId="{7C3AFFFD-4EA8-48D6-AC05-9D9EB2DD7158}" type="presParOf" srcId="{5FC00FEA-CF64-47EE-963B-BC7C085C3116}" destId="{64E02F1B-C3D5-4FAE-94A6-4C41C6253EA8}" srcOrd="0" destOrd="0" presId="urn:microsoft.com/office/officeart/2005/8/layout/list1"/>
    <dgm:cxn modelId="{7B70D4C6-10F1-456B-AB51-EBB6857E4E9B}" type="presParOf" srcId="{5FC00FEA-CF64-47EE-963B-BC7C085C3116}" destId="{D38D7B1D-27AE-45F0-9ED8-5D242B773C9E}" srcOrd="1" destOrd="0" presId="urn:microsoft.com/office/officeart/2005/8/layout/list1"/>
    <dgm:cxn modelId="{F81603FC-4B31-4329-BCFF-8C829358D24B}" type="presParOf" srcId="{7660AFA5-8174-4943-9773-F64B11A895EE}" destId="{1081E4E2-DD45-41AD-B119-2ADFD89F2ABA}" srcOrd="9" destOrd="0" presId="urn:microsoft.com/office/officeart/2005/8/layout/list1"/>
    <dgm:cxn modelId="{14B5D6D4-EBCE-4C2C-B5FB-402228E64CD5}" type="presParOf" srcId="{7660AFA5-8174-4943-9773-F64B11A895EE}" destId="{AFC3476F-6E81-4476-8FC4-4B1CBA5C5582}" srcOrd="10" destOrd="0" presId="urn:microsoft.com/office/officeart/2005/8/layout/list1"/>
  </dgm:cxnLst>
  <dgm:bg>
    <a:effectLst>
      <a:outerShdw blurRad="76200" dist="12700" dir="8100000" sy="-23000" kx="800400" algn="br" rotWithShape="0">
        <a:prstClr val="black">
          <a:alpha val="2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79DC0-E8CA-45D8-9D2D-BBC43F9AC711}">
      <dsp:nvSpPr>
        <dsp:cNvPr id="0" name=""/>
        <dsp:cNvSpPr/>
      </dsp:nvSpPr>
      <dsp:spPr bwMode="auto">
        <a:xfrm>
          <a:off x="0" y="557926"/>
          <a:ext cx="45818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65482-154D-485A-A112-54269FD90AC5}">
      <dsp:nvSpPr>
        <dsp:cNvPr id="0" name=""/>
        <dsp:cNvSpPr/>
      </dsp:nvSpPr>
      <dsp:spPr bwMode="auto">
        <a:xfrm>
          <a:off x="218130" y="669"/>
          <a:ext cx="4362609" cy="985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  <a:round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28" tIns="0" rIns="121228" bIns="0" numCol="1" spcCol="1270" anchor="ctr" anchorCtr="0">
          <a:noAutofit/>
        </a:bodyPr>
        <a:lstStyle/>
        <a:p>
          <a:pPr lvl="0" algn="ctr" defTabSz="7111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600" b="1" kern="1200"/>
            <a:t>Указ Президента Российской Федерации от 07.05.2012 № 596 «О долгосрочной государственной экономической политике»; </a:t>
          </a:r>
          <a:endParaRPr lang="ru-RU" sz="1600" kern="1200"/>
        </a:p>
      </dsp:txBody>
      <dsp:txXfrm>
        <a:off x="266228" y="48767"/>
        <a:ext cx="4266413" cy="889100"/>
      </dsp:txXfrm>
    </dsp:sp>
    <dsp:sp modelId="{C590C87F-B39E-425F-AF07-B9A13671EC39}">
      <dsp:nvSpPr>
        <dsp:cNvPr id="0" name=""/>
        <dsp:cNvSpPr/>
      </dsp:nvSpPr>
      <dsp:spPr bwMode="auto">
        <a:xfrm>
          <a:off x="0" y="2035516"/>
          <a:ext cx="45818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BF652-8FC3-41C1-AD2D-8936E7E7FB3F}">
      <dsp:nvSpPr>
        <dsp:cNvPr id="0" name=""/>
        <dsp:cNvSpPr/>
      </dsp:nvSpPr>
      <dsp:spPr bwMode="auto">
        <a:xfrm>
          <a:off x="201351" y="1445326"/>
          <a:ext cx="4377584" cy="10182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28" tIns="0" rIns="121228" bIns="0" numCol="1" spcCol="1270" anchor="ctr" anchorCtr="0">
          <a:noAutofit/>
        </a:bodyPr>
        <a:lstStyle/>
        <a:p>
          <a:pPr lvl="0" algn="ctr" defTabSz="7111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600" b="1" kern="1200"/>
            <a:t>Федеральный закон от 07.05.2013 № 78-ФЗ «Об уполномоченных по защите прав предпринимателей в Российской Федерации»;</a:t>
          </a:r>
          <a:endParaRPr lang="ru-RU" sz="1600" kern="1200"/>
        </a:p>
      </dsp:txBody>
      <dsp:txXfrm>
        <a:off x="251057" y="1495032"/>
        <a:ext cx="4278172" cy="918818"/>
      </dsp:txXfrm>
    </dsp:sp>
    <dsp:sp modelId="{AFC3476F-6E81-4476-8FC4-4B1CBA5C5582}">
      <dsp:nvSpPr>
        <dsp:cNvPr id="0" name=""/>
        <dsp:cNvSpPr/>
      </dsp:nvSpPr>
      <dsp:spPr bwMode="auto">
        <a:xfrm>
          <a:off x="0" y="3485542"/>
          <a:ext cx="45818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D7B1D-27AE-45F0-9ED8-5D242B773C9E}">
      <dsp:nvSpPr>
        <dsp:cNvPr id="0" name=""/>
        <dsp:cNvSpPr/>
      </dsp:nvSpPr>
      <dsp:spPr bwMode="auto">
        <a:xfrm>
          <a:off x="214551" y="2922916"/>
          <a:ext cx="4364698" cy="989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  <a:round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28" tIns="0" rIns="121228" bIns="0" numCol="1" spcCol="1270" anchor="ctr" anchorCtr="0">
          <a:noAutofit/>
        </a:bodyPr>
        <a:lstStyle/>
        <a:p>
          <a:pPr lvl="0" algn="ctr" defTabSz="71119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600" b="1" kern="1200"/>
            <a:t>Закон Чувашской Республики от 30.07.2013 № 57 «Об Уполномоченном по защите прав предпринимателей в Чувашской Республике».   </a:t>
          </a:r>
          <a:endParaRPr lang="ru-RU" sz="1600" kern="1200"/>
        </a:p>
      </dsp:txBody>
      <dsp:txXfrm>
        <a:off x="262879" y="2971244"/>
        <a:ext cx="4268042" cy="893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0.35828</cdr:x>
      <cdr:y>0.12306</cdr:y>
    </cdr:from>
    <cdr:to>
      <cdr:x>0.56523</cdr:x>
      <cdr:y>0.47432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1109360" y="515353"/>
          <a:ext cx="640788" cy="1470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0.17391</cdr:x>
      <cdr:y>0.30595</cdr:y>
    </cdr:from>
    <cdr:to>
      <cdr:x>0.36957</cdr:x>
      <cdr:y>0.52186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576063" y="1428385"/>
          <a:ext cx="648072" cy="1008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3600" b="1">
              <a:solidFill>
                <a:schemeClr val="bg1"/>
              </a:solidFill>
            </a:rPr>
            <a:t>19</a:t>
          </a:r>
          <a:endParaRPr/>
        </a:p>
        <a:p xmlns:a="http://schemas.openxmlformats.org/drawingml/2006/main">
          <a:pPr>
            <a:defRPr/>
          </a:pPr>
          <a:r>
            <a:rPr lang="ru-RU" sz="1400" b="1">
              <a:solidFill>
                <a:schemeClr val="bg1"/>
              </a:solidFill>
            </a:rPr>
            <a:t>человек</a:t>
          </a:r>
        </a:p>
      </cdr:txBody>
    </cdr:sp>
  </cdr:relSizeAnchor>
  <cdr:relSizeAnchor xmlns:cdr="http://schemas.openxmlformats.org/drawingml/2006/chartDrawing">
    <cdr:from>
      <cdr:x>0.47826</cdr:x>
      <cdr:y>0.38306</cdr:y>
    </cdr:from>
    <cdr:to>
      <cdr:x>0.73913</cdr:x>
      <cdr:y>0.63083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1584174" y="1788426"/>
          <a:ext cx="864097" cy="1156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3600" b="1">
              <a:solidFill>
                <a:schemeClr val="bg1"/>
              </a:solidFill>
            </a:rPr>
            <a:t>33 </a:t>
          </a:r>
          <a:endParaRPr/>
        </a:p>
        <a:p xmlns:a="http://schemas.openxmlformats.org/drawingml/2006/main">
          <a:pPr>
            <a:defRPr/>
          </a:pPr>
          <a:r>
            <a:rPr lang="ru-RU" sz="1400" b="1">
              <a:solidFill>
                <a:schemeClr val="bg1"/>
              </a:solidFill>
            </a:rPr>
            <a:t>человека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E7E2D-4C1B-422D-860F-4C9F975597DF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0A08D-8826-48F9-A932-0299674D2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9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0A08D-8826-48F9-A932-0299674D292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85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3866919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3866919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0" y="2652310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0" y="1600200"/>
            <a:ext cx="9144000" cy="5105399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795" y="5052544"/>
            <a:ext cx="5637009" cy="88211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17580" y="3132289"/>
            <a:ext cx="7175350" cy="1793166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904999" y="731518"/>
            <a:ext cx="6400800" cy="347472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153757" y="376516"/>
            <a:ext cx="2057400" cy="5238338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3324112" y="731518"/>
            <a:ext cx="4829285" cy="489472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85108" y="460387"/>
            <a:ext cx="6468834" cy="430886"/>
          </a:xfrm>
        </p:spPr>
        <p:txBody>
          <a:bodyPr wrap="square" lIns="0" tIns="0" rIns="0" bIns="0" anchor="t">
            <a:spAutoFit/>
          </a:bodyPr>
          <a:lstStyle>
            <a:lvl1pPr>
              <a:defRPr sz="2800">
                <a:solidFill>
                  <a:srgbClr val="2C467C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8091487" y="442593"/>
            <a:ext cx="1052512" cy="365125"/>
          </a:xfrm>
          <a:prstGeom prst="rect">
            <a:avLst/>
          </a:prstGeom>
          <a:solidFill>
            <a:srgbClr val="2C4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8722687" y="442593"/>
            <a:ext cx="421312" cy="365125"/>
          </a:xfrm>
          <a:prstGeom prst="rect">
            <a:avLst/>
          </a:prstGeom>
          <a:solidFill>
            <a:srgbClr val="4FA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1" y="442593"/>
            <a:ext cx="421312" cy="365125"/>
          </a:xfrm>
          <a:prstGeom prst="rect">
            <a:avLst/>
          </a:prstGeom>
          <a:solidFill>
            <a:srgbClr val="4FA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Номер слайда 3"/>
          <p:cNvSpPr txBox="1"/>
          <p:nvPr userDrawn="1"/>
        </p:nvSpPr>
        <p:spPr bwMode="auto">
          <a:xfrm>
            <a:off x="8716972" y="531669"/>
            <a:ext cx="421312" cy="1846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    </a:t>
            </a:r>
            <a:fld id="{15894D0E-EFDA-064C-9F71-15BA4134874F}" type="slidenum">
              <a:rPr lang="ru-RU">
                <a:solidFill>
                  <a:schemeClr val="bg1"/>
                </a:solidFill>
              </a:rPr>
              <a:t>‹#›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1143000" y="731520"/>
            <a:ext cx="6400800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3866919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3866919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2652310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399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33194" y="2172647"/>
            <a:ext cx="5966665" cy="2423345"/>
          </a:xfrm>
          <a:effectLst/>
        </p:spPr>
        <p:txBody>
          <a:bodyPr anchor="b"/>
          <a:lstStyle>
            <a:lvl1pPr algn="r">
              <a:defRPr sz="4600" b="1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22437" y="4607510"/>
            <a:ext cx="5970493" cy="835459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1142998" y="731518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 bwMode="auto">
          <a:xfrm>
            <a:off x="4645152" y="731520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graphicFrame>
        <p:nvGraphicFramePr>
          <p:cNvPr id="718297262" name="Диаграмма 718297261"/>
          <p:cNvGraphicFramePr>
            <a:graphicFrameLocks/>
          </p:cNvGraphicFramePr>
          <p:nvPr/>
        </p:nvGraphicFramePr>
        <p:xfrm>
          <a:off x="1353995" y="1728432"/>
          <a:ext cx="5901939" cy="478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520"/>
            <a:ext cx="3346704" cy="639761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56446" y="1400325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7301" y="731520"/>
            <a:ext cx="3346704" cy="639761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4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093" y="2209799"/>
            <a:ext cx="3636084" cy="1258492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93514" y="731520"/>
            <a:ext cx="4017084" cy="489472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75764" y="3497801"/>
            <a:ext cx="3388659" cy="21395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3866919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3866919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2652310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0" y="1600200"/>
            <a:ext cx="9144000" cy="5105399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475174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77887" y="1010485"/>
            <a:ext cx="3694113" cy="2163019"/>
          </a:xfrm>
        </p:spPr>
        <p:txBody>
          <a:bodyPr anchor="b"/>
          <a:lstStyle>
            <a:lvl1pPr marL="182880" indent="-182880">
              <a:buFont typeface="Georgia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7267" y="4464420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105399"/>
            <a:ext cx="9144000" cy="175259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05399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3768303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399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793288" y="4372167"/>
            <a:ext cx="651251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2259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172200" y="6172200"/>
            <a:ext cx="251459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5FF807F-F128-44BB-ABD2-6B57DDDF6739}" type="datetimeFigureOut">
              <a:rPr lang="ru-RU"/>
              <a:t>20.02.2025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57198" y="6172200"/>
            <a:ext cx="3352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809999" y="6172200"/>
            <a:ext cx="1828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F30FC36-B504-460D-BC28-44FE9F3F6A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320040" indent="-320040" algn="r" defTabSz="914400">
        <a:spcBef>
          <a:spcPts val="0"/>
        </a:spcBef>
        <a:buClr>
          <a:schemeClr val="accent6">
            <a:lumMod val="75000"/>
          </a:schemeClr>
        </a:buClr>
        <a:buSzPct val="128000"/>
        <a:buFont typeface="Georgia"/>
        <a:buChar char="*"/>
        <a:defRPr sz="4600" b="1" i="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286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www.ombudsmanbiz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1"/>
            <a:ext cx="9140721" cy="685799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/>
        </p:blipFill>
        <p:spPr bwMode="auto">
          <a:xfrm>
            <a:off x="287796" y="957811"/>
            <a:ext cx="1105956" cy="895708"/>
          </a:xfrm>
          <a:prstGeom prst="rect">
            <a:avLst/>
          </a:prstGeom>
        </p:spPr>
      </p:pic>
      <p:sp>
        <p:nvSpPr>
          <p:cNvPr id="9" name="object 2"/>
          <p:cNvSpPr txBox="1"/>
          <p:nvPr/>
        </p:nvSpPr>
        <p:spPr bwMode="auto">
          <a:xfrm>
            <a:off x="605171" y="2411886"/>
            <a:ext cx="8548616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ru-RU" sz="2200" b="1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23528" y="2564904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>
              <a:defRPr/>
            </a:pPr>
            <a:r>
              <a:rPr lang="ru-RU" sz="1400" b="1" i="1">
                <a:solidFill>
                  <a:schemeClr val="tx2">
                    <a:lumMod val="75000"/>
                  </a:schemeClr>
                </a:solidFill>
                <a:latin typeface="Times New Roman"/>
                <a:ea typeface="Gungsuh"/>
                <a:cs typeface="Times New Roman"/>
              </a:rPr>
              <a:t>	</a:t>
            </a:r>
            <a:endParaRPr lang="ru-RU" sz="2400" b="1">
              <a:solidFill>
                <a:schemeClr val="tx2">
                  <a:lumMod val="75000"/>
                </a:schemeClr>
              </a:solidFill>
              <a:latin typeface="Times New Roman"/>
              <a:ea typeface="Gungsuh"/>
              <a:cs typeface="Times New Roman"/>
            </a:endParaRPr>
          </a:p>
        </p:txBody>
      </p:sp>
      <p:sp>
        <p:nvSpPr>
          <p:cNvPr id="11" name="object 6"/>
          <p:cNvSpPr/>
          <p:nvPr/>
        </p:nvSpPr>
        <p:spPr bwMode="auto">
          <a:xfrm>
            <a:off x="9787" y="2015130"/>
            <a:ext cx="9144000" cy="276999"/>
          </a:xfrm>
          <a:custGeom>
            <a:avLst/>
            <a:gdLst/>
            <a:ahLst/>
            <a:cxnLst/>
            <a:rect l="l" t="t" r="r" b="b"/>
            <a:pathLst>
              <a:path w="10692130" extrusionOk="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" name="Текст 6"/>
          <p:cNvSpPr txBox="1"/>
          <p:nvPr/>
        </p:nvSpPr>
        <p:spPr bwMode="auto">
          <a:xfrm>
            <a:off x="1262188" y="1022669"/>
            <a:ext cx="7056784" cy="874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УПОЛНОМОЧЕННЫЙ ПО ЗАЩИТЕ ПРАВ ПРЕДПРИНИМАТЕЛЕЙ В ЧУВАШСКОЙ РЕСПУБЛИКЕ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14162" y="2060848"/>
            <a:ext cx="8850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b="1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28705" y="1052291"/>
            <a:ext cx="628650" cy="6953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 bwMode="auto">
          <a:xfrm>
            <a:off x="369319" y="2785930"/>
            <a:ext cx="842781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rgbClr val="1F497D">
                  <a:lumMod val="75000"/>
                </a:srgb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Об </a:t>
            </a:r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основных итогах деятельности Уполномоченного за 2024 год</a:t>
            </a:r>
            <a:endParaRPr lang="en-US" sz="28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 algn="ctr">
              <a:defRPr/>
            </a:pPr>
            <a:endParaRPr lang="ru-RU" sz="14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 algn="ctr">
              <a:defRPr/>
            </a:pPr>
            <a:endParaRPr lang="ru-RU" sz="14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 algn="ctr">
              <a:defRPr/>
            </a:pPr>
            <a:endParaRPr lang="ru-RU" sz="14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>
              <a:defRPr/>
            </a:pPr>
            <a:endParaRPr lang="en-US" sz="1400" b="1" i="1" dirty="0" smtClean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>
              <a:defRPr/>
            </a:pPr>
            <a:endParaRPr lang="en-US" sz="14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>
              <a:defRPr/>
            </a:pPr>
            <a:endParaRPr lang="ru-RU" sz="14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>
              <a:defRPr/>
            </a:pPr>
            <a:endParaRPr lang="ru-RU" sz="1400" b="1" i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  <a:p>
            <a:pPr lvl="0" algn="ctr">
              <a:defRPr/>
            </a:pPr>
            <a:r>
              <a:rPr lang="en-US" sz="1400" b="1" i="1" dirty="0">
                <a:solidFill>
                  <a:srgbClr val="1F497D">
                    <a:lumMod val="75000"/>
                  </a:srgbClr>
                </a:solidFill>
                <a:latin typeface="Times New Roman"/>
                <a:ea typeface="Gungsuh"/>
                <a:cs typeface="Times New Roman"/>
              </a:rPr>
              <a:t>                                                                                                                                                </a:t>
            </a:r>
            <a:r>
              <a:rPr lang="ru-RU" sz="1600" b="1" i="1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Gungsuh"/>
                <a:cs typeface="Times New Roman"/>
              </a:rPr>
              <a:t>20 </a:t>
            </a:r>
            <a:r>
              <a:rPr lang="ru-RU" sz="1600" b="1" i="1" dirty="0">
                <a:solidFill>
                  <a:srgbClr val="1F497D">
                    <a:lumMod val="75000"/>
                  </a:srgbClr>
                </a:solidFill>
                <a:latin typeface="Times New Roman"/>
                <a:ea typeface="Gungsuh"/>
                <a:cs typeface="Times New Roman"/>
              </a:rPr>
              <a:t>февраля 2025 год</a:t>
            </a:r>
          </a:p>
          <a:p>
            <a:pPr marL="536575" indent="-536575">
              <a:defRPr/>
            </a:pPr>
            <a:r>
              <a:rPr lang="ru-RU" sz="1400" b="1" i="1" dirty="0">
                <a:solidFill>
                  <a:srgbClr val="1F497D">
                    <a:lumMod val="75000"/>
                  </a:srgbClr>
                </a:solidFill>
                <a:latin typeface="Times New Roman"/>
                <a:ea typeface="Gungsuh"/>
                <a:cs typeface="Times New Roman"/>
              </a:rPr>
              <a:t>	</a:t>
            </a:r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/>
              <a:ea typeface="Gungsuh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39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1072624" name="Title 7"/>
          <p:cNvSpPr>
            <a:spLocks noGrp="1"/>
          </p:cNvSpPr>
          <p:nvPr>
            <p:ph type="title"/>
          </p:nvPr>
        </p:nvSpPr>
        <p:spPr bwMode="auto">
          <a:xfrm>
            <a:off x="330280" y="277306"/>
            <a:ext cx="8234228" cy="719701"/>
          </a:xfrm>
        </p:spPr>
        <p:txBody>
          <a:bodyPr/>
          <a:lstStyle/>
          <a:p>
            <a:pPr marL="0" indent="0" algn="ctr"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lang="ru-RU" sz="2200" b="1" i="0" u="none" strike="noStrike" cap="none" spc="0">
                <a:solidFill>
                  <a:srgbClr val="365F91"/>
                </a:solidFill>
                <a:latin typeface="PT Astra Serif"/>
                <a:ea typeface="PT Astra Serif"/>
                <a:cs typeface="PT Astra Serif"/>
              </a:rPr>
              <a:t>Статистические данные по малому и среднему бизнесу</a:t>
            </a:r>
            <a:endParaRPr sz="2800"/>
          </a:p>
        </p:txBody>
      </p:sp>
      <p:sp>
        <p:nvSpPr>
          <p:cNvPr id="255428363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588434" y="1118736"/>
            <a:ext cx="7976074" cy="774433"/>
          </a:xfrm>
        </p:spPr>
        <p:txBody>
          <a:bodyPr>
            <a:normAutofit lnSpcReduction="10000"/>
          </a:bodyPr>
          <a:lstStyle/>
          <a:p>
            <a:pPr marL="45719" indent="0" algn="ctr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sz="16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Фактическое значение показателя по количеству занятых в сфере МСП составляет 235,4 тыс. человек, за 5 лет (2020-2024 годы) прирост к 2020 году составляет 48,9%, по итогам 2024 года – 10,7% к 2023 году:</a:t>
            </a:r>
            <a:endParaRPr sz="160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714256593" name="Диаграмма 714256592"/>
          <p:cNvGraphicFramePr>
            <a:graphicFrameLocks/>
          </p:cNvGraphicFramePr>
          <p:nvPr/>
        </p:nvGraphicFramePr>
        <p:xfrm>
          <a:off x="624041" y="4526706"/>
          <a:ext cx="7904859" cy="194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12499392" name="Диаграмма 1412499391"/>
          <p:cNvGraphicFramePr>
            <a:graphicFrameLocks/>
          </p:cNvGraphicFramePr>
          <p:nvPr/>
        </p:nvGraphicFramePr>
        <p:xfrm>
          <a:off x="517219" y="2029626"/>
          <a:ext cx="7976074" cy="1399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96827663" name="TextBox 1296827662"/>
          <p:cNvSpPr txBox="1"/>
          <p:nvPr/>
        </p:nvSpPr>
        <p:spPr bwMode="auto">
          <a:xfrm>
            <a:off x="517218" y="3651303"/>
            <a:ext cx="7982553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360043" algn="ctr">
              <a:defRPr/>
            </a:pPr>
            <a:r>
              <a:rPr sz="16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Деятельность в республике осуществляют 122,3 тыс. субъектов МСП (с учетом самозанятых), за 5 лет (2020-2024 годы) прирост к 2020 году составил 2,5 раза, по итогам 2024 года – 22,3 % к 2023 году: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98447" y="294668"/>
            <a:ext cx="8205544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chemeClr val="tx2"/>
                </a:solidFill>
                <a:latin typeface="PT Astra Serif"/>
                <a:ea typeface="PT Astra Serif"/>
                <a:cs typeface="PT Astra Serif"/>
              </a:rPr>
              <a:t>Количество предпринимателей, отбывающих наказание и содержащихся под стражей в учреждениях УФСИН России по Чувашской Республике </a:t>
            </a:r>
            <a:endParaRPr sz="2000">
              <a:solidFill>
                <a:schemeClr val="tx2"/>
              </a:solidFill>
              <a:latin typeface="PT Astra Serif"/>
              <a:cs typeface="PT Astra Serif"/>
            </a:endParaRPr>
          </a:p>
        </p:txBody>
      </p:sp>
      <p:graphicFrame>
        <p:nvGraphicFramePr>
          <p:cNvPr id="581947193" name="Диаграмма 581947192"/>
          <p:cNvGraphicFramePr>
            <a:graphicFrameLocks/>
          </p:cNvGraphicFramePr>
          <p:nvPr/>
        </p:nvGraphicFramePr>
        <p:xfrm>
          <a:off x="258835" y="1202796"/>
          <a:ext cx="3667799" cy="4668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6496104" name="Диаграмма 286496103"/>
          <p:cNvGraphicFramePr>
            <a:graphicFrameLocks/>
          </p:cNvGraphicFramePr>
          <p:nvPr/>
        </p:nvGraphicFramePr>
        <p:xfrm>
          <a:off x="4149182" y="1363328"/>
          <a:ext cx="4710161" cy="450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-1807416" y="2392085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78431" y="1484784"/>
            <a:ext cx="7781903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46088" algn="l"/>
              </a:tabLst>
              <a:defRPr/>
            </a:pPr>
            <a:r>
              <a:rPr lang="ru-RU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12881" y="489601"/>
            <a:ext cx="8214184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>
                <a:solidFill>
                  <a:srgbClr val="212745"/>
                </a:solidFill>
                <a:latin typeface="PT Astra Serif"/>
                <a:ea typeface="PT Astra Serif"/>
                <a:cs typeface="PT Astra Serif"/>
              </a:rPr>
              <a:t>Количество предпринимателей, находящихся под домашним арестом на период следствия</a:t>
            </a:r>
            <a:endParaRPr/>
          </a:p>
        </p:txBody>
      </p:sp>
      <p:graphicFrame>
        <p:nvGraphicFramePr>
          <p:cNvPr id="1381787743" name="Диаграмма 1381787742"/>
          <p:cNvGraphicFramePr>
            <a:graphicFrameLocks/>
          </p:cNvGraphicFramePr>
          <p:nvPr/>
        </p:nvGraphicFramePr>
        <p:xfrm>
          <a:off x="1043606" y="1396998"/>
          <a:ext cx="7344812" cy="4048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 title="рнщдг"/>
          <p:cNvGraphicFramePr>
            <a:graphicFrameLocks/>
          </p:cNvGraphicFramePr>
          <p:nvPr/>
        </p:nvGraphicFramePr>
        <p:xfrm>
          <a:off x="899592" y="1132295"/>
          <a:ext cx="7704856" cy="229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73689" y="260645"/>
            <a:ext cx="8200864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solidFill>
                  <a:schemeClr val="tx2"/>
                </a:solidFill>
                <a:latin typeface="PT Astra Serif"/>
                <a:ea typeface="PT Astra Serif"/>
                <a:cs typeface="PT Astra Serif"/>
              </a:rPr>
              <a:t>Защита прав предпринимателей в уголовном процессе в 2024 году</a:t>
            </a:r>
            <a:endParaRPr sz="2000">
              <a:latin typeface="PT Astra Serif"/>
              <a:cs typeface="PT Astra Serif"/>
            </a:endParaRPr>
          </a:p>
          <a:p>
            <a:pPr algn="ctr">
              <a:defRPr/>
            </a:pPr>
            <a:r>
              <a:rPr lang="ru-RU" sz="2000">
                <a:solidFill>
                  <a:schemeClr val="tx2"/>
                </a:solidFill>
                <a:latin typeface="PT Astra Serif"/>
                <a:ea typeface="PT Astra Serif"/>
                <a:cs typeface="PT Astra Serif"/>
              </a:rPr>
              <a:t>(с участием адвокатов)</a:t>
            </a:r>
            <a:endParaRPr sz="2000">
              <a:solidFill>
                <a:schemeClr val="tx2"/>
              </a:solidFill>
              <a:latin typeface="PT Astra Serif"/>
              <a:cs typeface="PT Astra Serif"/>
            </a:endParaRPr>
          </a:p>
        </p:txBody>
      </p:sp>
      <p:graphicFrame>
        <p:nvGraphicFramePr>
          <p:cNvPr id="719019266" name="Диаграмма 719019265"/>
          <p:cNvGraphicFramePr>
            <a:graphicFrameLocks/>
          </p:cNvGraphicFramePr>
          <p:nvPr/>
        </p:nvGraphicFramePr>
        <p:xfrm>
          <a:off x="615139" y="1126654"/>
          <a:ext cx="7717920" cy="518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23528" y="181921"/>
            <a:ext cx="8760441" cy="39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365F91"/>
                </a:solidFill>
                <a:latin typeface="PT Astra Serif"/>
                <a:ea typeface="PT Astra Serif"/>
                <a:cs typeface="PT Astra Serif"/>
              </a:rPr>
              <a:t>Результативное содействие Уполномоченного и его аппарата бизнесу</a:t>
            </a:r>
            <a:endParaRPr sz="2000" b="1" dirty="0">
              <a:solidFill>
                <a:srgbClr val="365F91"/>
              </a:solidFill>
              <a:latin typeface="PT Astra Serif"/>
              <a:cs typeface="PT Astra Serif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827583" y="722311"/>
            <a:ext cx="7901696" cy="274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/>
              <a:t> 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672411" y="892170"/>
            <a:ext cx="2710093" cy="118662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</a:rPr>
              <a:t>Замена административных штрафов на предупреждение по результатам проверочных мероприятий 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672412" y="2184020"/>
            <a:ext cx="3001848" cy="140641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ea typeface="Calibri"/>
              </a:rPr>
              <a:t>Прекращение производства по делам об административных правонарушениях и  освобождение от административной ответственности 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491880" y="892170"/>
            <a:ext cx="2735502" cy="50499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ea typeface="Calibri"/>
              </a:rPr>
              <a:t>Оплата по государственным контрактам 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6628549" y="999311"/>
            <a:ext cx="2311382" cy="1079486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</a:rPr>
              <a:t>Содействие бизнесу в рамках исполнительных производств</a:t>
            </a:r>
            <a:endParaRPr lang="ru-RU" sz="1600"/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727215" y="4791633"/>
            <a:ext cx="2728814" cy="58999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/>
                <a:ea typeface="Calibri"/>
              </a:rPr>
              <a:t>Уменьшение размера имущественных налогов 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72412" y="3717032"/>
            <a:ext cx="2919954" cy="83947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</a:rPr>
              <a:t>Существенное снижение крупных административных штрафов </a:t>
            </a:r>
            <a:endParaRPr lang="ru-RU" sz="1600"/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674260" y="1485483"/>
            <a:ext cx="2735501" cy="84371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</a:rPr>
              <a:t>Эффективная помощь в споре с антимонопольным органом</a:t>
            </a:r>
            <a:endParaRPr lang="ru-RU" sz="1600"/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4355976" y="2471210"/>
            <a:ext cx="4129723" cy="709566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</a:rPr>
              <a:t>Восстановление в ЕГРЮЛ сведений ранее исключенного юридического лица </a:t>
            </a:r>
            <a:endParaRPr lang="ru-RU" sz="1600"/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3886054" y="3374401"/>
            <a:ext cx="2654810" cy="68525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Пересмотр решения контрольно-надзорного органа </a:t>
            </a:r>
            <a:endParaRPr lang="ru-RU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3923928" y="4183618"/>
            <a:ext cx="2579063" cy="84669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Выдача разрешительных документов на выпуск продукции машиностроения </a:t>
            </a:r>
            <a:endParaRPr lang="ru-RU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6732240" y="3923310"/>
            <a:ext cx="2104001" cy="71113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Пересмотр размера арендной платы за земельный участок </a:t>
            </a:r>
            <a:endParaRPr lang="ru-RU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5417116" y="5157192"/>
            <a:ext cx="3088868" cy="88138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Продление договоров на право размещения нестационарных торговых объектов без проведения торгов </a:t>
            </a:r>
            <a:endParaRPr lang="ru-RU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1259632" y="5597886"/>
            <a:ext cx="3568597" cy="706924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Реализация преимущественного права на выкуп нежилых помещений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73689" y="260645"/>
            <a:ext cx="8200504" cy="39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Участие Уполномоченного в оценке регулирующего воздействия</a:t>
            </a:r>
            <a:endParaRPr sz="2000" b="1">
              <a:solidFill>
                <a:schemeClr val="tx2"/>
              </a:solidFill>
              <a:latin typeface="PT Astra Serif"/>
              <a:cs typeface="PT Astra Serif"/>
            </a:endParaRPr>
          </a:p>
        </p:txBody>
      </p:sp>
      <p:graphicFrame>
        <p:nvGraphicFramePr>
          <p:cNvPr id="1147472802" name="Диаграмма 114747280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853992"/>
              </p:ext>
            </p:extLst>
          </p:nvPr>
        </p:nvGraphicFramePr>
        <p:xfrm>
          <a:off x="333561" y="836711"/>
          <a:ext cx="5135207" cy="4063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91253579" name="Рисунок 49125357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52339" y="1540844"/>
            <a:ext cx="3611445" cy="2371500"/>
          </a:xfrm>
          <a:prstGeom prst="rect">
            <a:avLst/>
          </a:prstGeom>
        </p:spPr>
      </p:pic>
      <p:pic>
        <p:nvPicPr>
          <p:cNvPr id="705686552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65931" y="4255484"/>
            <a:ext cx="8043555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42573" y="4052968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7" y="260646"/>
            <a:ext cx="8550670" cy="39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Упоминаемость Уполномоченного в средствах массовой информации</a:t>
            </a:r>
            <a:endParaRPr lang="ru-RU" sz="2000">
              <a:solidFill>
                <a:schemeClr val="tx2"/>
              </a:solidFill>
              <a:latin typeface="Cambria Math"/>
              <a:ea typeface="Cambria Math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580866" y="861489"/>
            <a:ext cx="5336165" cy="214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4" algn="just">
              <a:spcAft>
                <a:spcPts val="0"/>
              </a:spcAft>
              <a:defRPr/>
            </a:pPr>
            <a:r>
              <a:rPr lang="ru-RU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В 2024 году на официальном сайте Уполномоченного при Президенте Российской Федерации по защите прав предпринимателей (</a:t>
            </a:r>
            <a:r>
              <a:rPr lang="ru-RU" sz="1500" b="1" i="1" u="sng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  <a:hlinkClick r:id="rId2" tooltip="http://www.ombudsmanbiz.ru/"/>
              </a:rPr>
              <a:t>www.ombudsmanbiz.ru</a:t>
            </a:r>
            <a:r>
              <a:rPr lang="ru-RU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) - размещено 93 новостных материалов (АППГ – 92); </a:t>
            </a:r>
            <a:endParaRPr lang="en-US" sz="1500" b="1" i="1">
              <a:solidFill>
                <a:schemeClr val="bg2">
                  <a:lumMod val="2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  <a:defRPr/>
            </a:pPr>
            <a:r>
              <a:rPr lang="ru-RU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имеется аккаунт в социальной сети «ВКонтакте», в сервисе обмена информацией  «</a:t>
            </a:r>
            <a:r>
              <a:rPr lang="en-US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Telegram</a:t>
            </a:r>
            <a:r>
              <a:rPr lang="ru-RU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» (ТГ «Деловая Чувашия»); </a:t>
            </a:r>
            <a:endParaRPr lang="en-US" sz="1500" b="1" i="1">
              <a:solidFill>
                <a:schemeClr val="bg2">
                  <a:lumMod val="2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  <a:defRPr/>
            </a:pPr>
            <a:r>
              <a:rPr lang="ru-RU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участие в ТВ, радио–программах, посвященных вопросам поддержки и защиты прав предпринимателей. </a:t>
            </a:r>
            <a:endParaRPr lang="ru-RU" sz="1500" b="1" i="1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23524" y="4382289"/>
            <a:ext cx="4759692" cy="190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defRPr/>
            </a:pPr>
            <a:r>
              <a:rPr lang="ru-RU" sz="1500" b="1" i="1">
                <a:solidFill>
                  <a:schemeClr val="accent6"/>
                </a:solidFill>
                <a:latin typeface="Times New Roman"/>
                <a:ea typeface="Calibri"/>
                <a:cs typeface="Times New Roman"/>
              </a:rPr>
              <a:t>В рейтинге региональных уполномоченных по количеству упоминаний в СМИ в 2024 году бизнес- омбудсмен Чувашии поставлен на 11 место из 89 субъектов РФ. Количество упоминаний - 615.</a:t>
            </a:r>
            <a:endParaRPr/>
          </a:p>
          <a:p>
            <a:pPr indent="449263" algn="just">
              <a:defRPr/>
            </a:pPr>
            <a:r>
              <a:rPr lang="ru-RU" sz="1500" b="1" i="1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За 2024 год в помощь бизнесу на страницах сайта в различных разделах размещено свыше 640 информационных материалов. </a:t>
            </a:r>
            <a:endParaRPr lang="ru-RU" sz="1500" b="1" i="1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  <a:defRPr/>
            </a:pPr>
            <a:endParaRPr lang="ru-RU" sz="1400" b="1" i="1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61416846" name="Рисунок 106141684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6507" y="861491"/>
            <a:ext cx="2993028" cy="3191475"/>
          </a:xfrm>
          <a:prstGeom prst="rect">
            <a:avLst/>
          </a:prstGeom>
        </p:spPr>
      </p:pic>
      <p:pic>
        <p:nvPicPr>
          <p:cNvPr id="1864733932" name="Рисунок 18647339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5440098" y="3122106"/>
            <a:ext cx="3301656" cy="3518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7043275" name="Title 7"/>
          <p:cNvSpPr>
            <a:spLocks noGrp="1"/>
          </p:cNvSpPr>
          <p:nvPr>
            <p:ph type="title"/>
          </p:nvPr>
        </p:nvSpPr>
        <p:spPr bwMode="auto">
          <a:xfrm>
            <a:off x="107504" y="454830"/>
            <a:ext cx="8928991" cy="1503066"/>
          </a:xfrm>
        </p:spPr>
        <p:txBody>
          <a:bodyPr/>
          <a:lstStyle/>
          <a:p>
            <a:pPr marL="0" lvl="0" indent="0" algn="ctr"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lang="ru-RU" sz="2600" b="1" i="0" u="none" strike="noStrike" cap="none" spc="0" dirty="0">
                <a:solidFill>
                  <a:srgbClr val="365F91"/>
                </a:solidFill>
                <a:latin typeface="PT Astra Serif"/>
                <a:ea typeface="PT Astra Serif"/>
                <a:cs typeface="PT Astra Serif"/>
              </a:rPr>
              <a:t>Законопроекты и инициативы бизнес-омбудсмена</a:t>
            </a:r>
            <a:endParaRPr sz="4600" b="1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marL="0" indent="0" algn="ctr"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lang="en-US" sz="16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16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sz="1800" b="0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Разработка</a:t>
            </a:r>
            <a:r>
              <a:rPr sz="1800" b="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предложений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федерального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Уполномоченного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совершенствованию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федерального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законодательства</a:t>
            </a:r>
            <a:r>
              <a:rPr sz="1800" dirty="0">
                <a:latin typeface="Times New Roman"/>
                <a:ea typeface="Times New Roman"/>
                <a:cs typeface="Times New Roman"/>
              </a:rPr>
              <a:t> </a:t>
            </a:r>
            <a:endParaRPr dirty="0"/>
          </a:p>
        </p:txBody>
      </p:sp>
      <p:sp>
        <p:nvSpPr>
          <p:cNvPr id="1690871523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249252" y="2132856"/>
            <a:ext cx="3631963" cy="352514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внесении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изменений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в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Федеральный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закон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«О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микрофинансовой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деятельности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и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микрофинансовых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организациях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» (в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части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увеличения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максимального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размера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микрозайма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800" b="1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lang="en-US" sz="1800" b="0" dirty="0" smtClean="0">
              <a:solidFill>
                <a:schemeClr val="bg2">
                  <a:lumMod val="25000"/>
                </a:schemeClr>
              </a:solidFill>
              <a:latin typeface="PT Astra Serif"/>
              <a:ea typeface="PT Astra Serif"/>
              <a:cs typeface="PT Astra Serif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800" b="0" dirty="0" smtClean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внесении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изменений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в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законодательство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РФ о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порядке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рассмотрения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обращений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граждан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(в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части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анонимных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8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обращений</a:t>
            </a:r>
            <a:r>
              <a:rPr sz="18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)</a:t>
            </a:r>
            <a:endParaRPr sz="1800" dirty="0">
              <a:solidFill>
                <a:schemeClr val="bg2">
                  <a:lumMod val="25000"/>
                </a:schemeClr>
              </a:solidFill>
            </a:endParaRPr>
          </a:p>
          <a:p>
            <a:pPr marL="45719" indent="0" algn="just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/>
              <a:buNone/>
              <a:defRPr/>
            </a:pPr>
            <a:endParaRPr sz="1800" b="0" dirty="0">
              <a:solidFill>
                <a:schemeClr val="bg2">
                  <a:lumMod val="25000"/>
                </a:schemeClr>
              </a:solidFill>
              <a:latin typeface="PT Astra Serif"/>
              <a:ea typeface="PT Astra Serif"/>
              <a:cs typeface="PT Astra Serif"/>
            </a:endParaRPr>
          </a:p>
          <a:p>
            <a:pPr marL="45719" indent="0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endParaRPr sz="1800" dirty="0"/>
          </a:p>
        </p:txBody>
      </p:sp>
      <p:pic>
        <p:nvPicPr>
          <p:cNvPr id="576595064" name="Рисунок 57659506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39951" y="2117603"/>
            <a:ext cx="4602266" cy="3382710"/>
          </a:xfrm>
          <a:prstGeom prst="rect">
            <a:avLst/>
          </a:prstGeom>
        </p:spPr>
      </p:pic>
      <p:sp>
        <p:nvSpPr>
          <p:cNvPr id="754655329" name="TextBox 754655328"/>
          <p:cNvSpPr txBox="1"/>
          <p:nvPr/>
        </p:nvSpPr>
        <p:spPr bwMode="auto">
          <a:xfrm>
            <a:off x="263832" y="5817703"/>
            <a:ext cx="8478385" cy="579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внесении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изменений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в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Налоговый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кодекс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РФ (в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части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применения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предприятиями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отрасли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автосервиса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УСН с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пониженным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налогом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на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добавленную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1600" b="0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стоимость</a:t>
            </a:r>
            <a:r>
              <a:rPr sz="1600" b="0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).</a:t>
            </a:r>
            <a:endParaRPr sz="1600" b="0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3803339" y="2291036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99589" y="303039"/>
            <a:ext cx="7207277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Примеры направленных предложений в органы власти</a:t>
            </a:r>
            <a:endParaRPr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7798" y="3933055"/>
            <a:ext cx="374441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85140098" name="TextBox 1685140097"/>
          <p:cNvSpPr txBox="1"/>
          <p:nvPr/>
        </p:nvSpPr>
        <p:spPr bwMode="auto">
          <a:xfrm>
            <a:off x="216920" y="934696"/>
            <a:ext cx="4538013" cy="26521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63512" indent="-217793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200" b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Закон ЧР «О государственном регулировании производства и оборота этилового спирта, алкогольной и спиртосодержащей продукции на территории Чувашской Республики»</a:t>
            </a:r>
            <a:endParaRPr sz="12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63512" indent="-217793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2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63512" indent="-217793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200" b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Закон ЧР от 23.07.2001 № 38 «О вопросах налогового регулирования в Чувашской Республике, отнесенных законодательством РФ к ведению субъектов РФ» в части установления налоговых льгот</a:t>
            </a:r>
            <a:endParaRPr sz="12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63512" indent="-217793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2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63512" indent="-217793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200" b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Закон ЧР от 29.12.2003 г. №48 «Об организации перевозок пассажиров и багажа автомобильным транспортом и городским наземным электрическим транспортом в ЧР»</a:t>
            </a:r>
            <a:endParaRPr sz="12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1926955138" name="TextBox 1926955137"/>
          <p:cNvSpPr txBox="1"/>
          <p:nvPr/>
        </p:nvSpPr>
        <p:spPr bwMode="auto">
          <a:xfrm>
            <a:off x="4282709" y="3933053"/>
            <a:ext cx="4702410" cy="21034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5540" indent="-239821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200" b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Закон ЧР от 23.07.2001 № 38 «О вопросах налогового регулирования в Чувашской Республике, отнесенных законодательством РФ к ведению субъектов РФ» в части внесения ПСН вида деятельности «Работы по возведению жилых зданий»</a:t>
            </a:r>
          </a:p>
          <a:p>
            <a:pPr algn="l">
              <a:defRPr/>
            </a:pPr>
            <a:endParaRPr sz="12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85540" indent="-239821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2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ст.12 Закона об Уполномоченном по защите прав предпринимателей в Чувашской Республике</a:t>
            </a:r>
          </a:p>
          <a:p>
            <a:pPr algn="l">
              <a:defRPr/>
            </a:pPr>
            <a:endParaRPr sz="1200">
              <a:solidFill>
                <a:schemeClr val="bg2">
                  <a:lumMod val="25000"/>
                </a:schemeClr>
              </a:solidFill>
              <a:latin typeface="PT Astra Serif"/>
              <a:ea typeface="PT Astra Serif"/>
              <a:cs typeface="PT Astra Serif"/>
            </a:endParaRPr>
          </a:p>
          <a:p>
            <a:pPr marL="285540" indent="-239821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lang="ru-RU" sz="1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введении на территории ЧР Автоматизированной упрощенной системы налогообложения</a:t>
            </a:r>
            <a:endParaRPr sz="12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pic>
        <p:nvPicPr>
          <p:cNvPr id="176144251" name="Рисунок 17614425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92780" y="854579"/>
            <a:ext cx="3462827" cy="2672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3803339" y="2291036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971597" y="303039"/>
            <a:ext cx="7350933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Примеры направленных предложений в органы власти</a:t>
            </a:r>
            <a:endParaRPr sz="1800"/>
          </a:p>
          <a:p>
            <a:pPr>
              <a:defRPr/>
            </a:pPr>
            <a:endParaRPr/>
          </a:p>
        </p:txBody>
      </p:sp>
      <p:sp>
        <p:nvSpPr>
          <p:cNvPr id="1017418123" name="TextBox 1017418122"/>
          <p:cNvSpPr txBox="1"/>
          <p:nvPr/>
        </p:nvSpPr>
        <p:spPr bwMode="auto">
          <a:xfrm>
            <a:off x="392592" y="1023714"/>
            <a:ext cx="4741291" cy="51210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500" b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Постановление КМ ЧР №435 на продление льготного периода на 2024 год </a:t>
            </a:r>
            <a:endParaRPr sz="15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5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5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Постановление КМ ЧР №269 в части выкупа земельного участка под зданиями по льготной стоимости</a:t>
            </a:r>
            <a:endParaRPr sz="15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5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5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дополнений в Постановление КМ ЧР №345 в части приобретения субъектом МСП статуса социального предпринимателя</a:t>
            </a:r>
            <a:endParaRPr sz="15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5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5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 внесении изменений в Постановление КМ ЧР «Об установлении начальной цены предмета аукциона по продаже земельного участка, государственная собственность на который не разграничена, и начальной цены предмета аукциона на право заключения договора аренды такого земельного участка»</a:t>
            </a:r>
            <a:endParaRPr sz="15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endParaRPr sz="15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96555" indent="-250835" algn="l">
              <a:buClr>
                <a:schemeClr val="accent6">
                  <a:lumMod val="75000"/>
                </a:schemeClr>
              </a:buClr>
              <a:buSzPct val="130000"/>
              <a:buFont typeface="Wingdings"/>
              <a:buChar char="ü"/>
              <a:defRPr/>
            </a:pPr>
            <a:r>
              <a:rPr sz="15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Предложение в администрацию г.Чебоксары о разработке Порядка правового регулирования сферы медиауслуг</a:t>
            </a:r>
            <a:endParaRPr sz="1500">
              <a:latin typeface="PT Astra Serif"/>
              <a:cs typeface="PT Astra Serif"/>
            </a:endParaRPr>
          </a:p>
        </p:txBody>
      </p:sp>
      <p:pic>
        <p:nvPicPr>
          <p:cNvPr id="2083973569" name="Рисунок 208397356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58052" y="853455"/>
            <a:ext cx="3658930" cy="2575543"/>
          </a:xfrm>
          <a:prstGeom prst="rect">
            <a:avLst/>
          </a:prstGeom>
        </p:spPr>
      </p:pic>
      <p:pic>
        <p:nvPicPr>
          <p:cNvPr id="762314304" name="Рисунок 76231430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8051" y="3693474"/>
            <a:ext cx="3658929" cy="245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787494" y="1916831"/>
            <a:ext cx="7787973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 </a:t>
            </a:r>
            <a:endParaRPr lang="ru-RU" sz="3600"/>
          </a:p>
        </p:txBody>
      </p:sp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15615" y="5335272"/>
            <a:ext cx="7781903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400" b="1"/>
          </a:p>
        </p:txBody>
      </p:sp>
      <p:sp>
        <p:nvSpPr>
          <p:cNvPr id="4" name="TextBox 3"/>
          <p:cNvSpPr txBox="1"/>
          <p:nvPr/>
        </p:nvSpPr>
        <p:spPr bwMode="auto">
          <a:xfrm>
            <a:off x="467543" y="788302"/>
            <a:ext cx="8430335" cy="51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tx2"/>
                </a:solidFill>
                <a:latin typeface="PT Astra Serif"/>
                <a:ea typeface="PT Astra Serif"/>
                <a:cs typeface="PT Astra Serif"/>
              </a:rPr>
              <a:t>ЧУВАШСКАЯ РЕСПУБЛИКА</a:t>
            </a:r>
            <a:r>
              <a:rPr lang="ru-RU" sz="2800" b="1">
                <a:solidFill>
                  <a:schemeClr val="tx2"/>
                </a:solidFill>
              </a:rPr>
              <a:t> 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51713" y="5157190"/>
            <a:ext cx="8360846" cy="128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600">
                <a:solidFill>
                  <a:srgbClr val="1F497D"/>
                </a:solidFill>
                <a:latin typeface="PT Astra Serif"/>
                <a:ea typeface="PT Astra Serif"/>
                <a:cs typeface="PT Astra Serif"/>
              </a:rPr>
              <a:t>Доклад Уполномоченного по защите прав предпринимателей в Чувашской Республике</a:t>
            </a:r>
            <a:endParaRPr>
              <a:latin typeface="PT Astra Serif"/>
              <a:cs typeface="PT Astra Serif"/>
            </a:endParaRPr>
          </a:p>
          <a:p>
            <a:pPr lvl="0" algn="ctr">
              <a:defRPr/>
            </a:pPr>
            <a:r>
              <a:rPr lang="ru-RU" sz="2600">
                <a:solidFill>
                  <a:srgbClr val="1F497D"/>
                </a:solidFill>
                <a:latin typeface="PT Astra Serif"/>
                <a:ea typeface="PT Astra Serif"/>
                <a:cs typeface="PT Astra Serif"/>
              </a:rPr>
              <a:t>за 2024 год</a:t>
            </a:r>
            <a:endParaRPr sz="2600">
              <a:solidFill>
                <a:srgbClr val="1F497D"/>
              </a:solidFill>
              <a:latin typeface="PT Astra Serif"/>
              <a:cs typeface="PT Astra Serif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88424" y="6237312"/>
            <a:ext cx="416219" cy="35303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313854" y="126269"/>
            <a:ext cx="628650" cy="6953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02611257" name="Рисунок 200261125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1798" y="1762570"/>
            <a:ext cx="6720910" cy="324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18501" y="404662"/>
            <a:ext cx="8760800" cy="808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Результаты социологического исследования бизнеса</a:t>
            </a:r>
            <a:endParaRPr sz="2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>
              <a:lnSpc>
                <a:spcPct val="114999"/>
              </a:lnSpc>
              <a:spcAft>
                <a:spcPts val="1000"/>
              </a:spcAft>
              <a:defRPr/>
            </a:pPr>
            <a:endParaRPr lang="ru-RU" sz="2000">
              <a:solidFill>
                <a:schemeClr val="tx2">
                  <a:lumMod val="60000"/>
                  <a:lumOff val="40000"/>
                </a:schemeClr>
              </a:solidFill>
              <a:latin typeface="Cambria Math"/>
              <a:ea typeface="Cambria Math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1088" y="4463053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36484440" name="Рисунок 3648443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2346" y="1129482"/>
            <a:ext cx="4899979" cy="2299516"/>
          </a:xfrm>
          <a:prstGeom prst="rect">
            <a:avLst/>
          </a:prstGeom>
        </p:spPr>
      </p:pic>
      <p:pic>
        <p:nvPicPr>
          <p:cNvPr id="1040914669" name="Рисунок 104091466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1521" y="4272896"/>
            <a:ext cx="4287769" cy="1290769"/>
          </a:xfrm>
          <a:prstGeom prst="rect">
            <a:avLst/>
          </a:prstGeom>
        </p:spPr>
      </p:pic>
      <p:pic>
        <p:nvPicPr>
          <p:cNvPr id="1302337045" name="Рисунок 130233704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3677" y="3515643"/>
            <a:ext cx="4253499" cy="2822486"/>
          </a:xfrm>
          <a:prstGeom prst="rect">
            <a:avLst/>
          </a:prstGeom>
        </p:spPr>
      </p:pic>
      <p:pic>
        <p:nvPicPr>
          <p:cNvPr id="1419907294" name="Рисунок 141990729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62325" y="1212737"/>
            <a:ext cx="3726915" cy="2795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00026" y="237126"/>
            <a:ext cx="8760800" cy="808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Результаты социологического исследования бизнеса</a:t>
            </a:r>
            <a:endParaRPr lang="ru-RU" sz="240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4999"/>
              </a:lnSpc>
              <a:spcAft>
                <a:spcPts val="1000"/>
              </a:spcAft>
              <a:defRPr/>
            </a:pPr>
            <a:endParaRPr lang="ru-RU" sz="2000">
              <a:solidFill>
                <a:schemeClr val="tx2">
                  <a:lumMod val="60000"/>
                  <a:lumOff val="40000"/>
                </a:schemeClr>
              </a:solidFill>
              <a:latin typeface="Cambria Math"/>
              <a:ea typeface="Cambria Math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1088" y="4463053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1793490861" name="Рисунок 179349086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47923" y="1204962"/>
            <a:ext cx="5305513" cy="1466825"/>
          </a:xfrm>
          <a:prstGeom prst="rect">
            <a:avLst/>
          </a:prstGeom>
        </p:spPr>
      </p:pic>
      <p:pic>
        <p:nvPicPr>
          <p:cNvPr id="1544424721" name="Рисунок 15444247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0026" y="3037134"/>
            <a:ext cx="4596188" cy="3584072"/>
          </a:xfrm>
          <a:prstGeom prst="rect">
            <a:avLst/>
          </a:prstGeom>
        </p:spPr>
      </p:pic>
      <p:pic>
        <p:nvPicPr>
          <p:cNvPr id="1921081453" name="Рисунок 192108145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7760" y="854579"/>
            <a:ext cx="2839696" cy="2068065"/>
          </a:xfrm>
          <a:prstGeom prst="rect">
            <a:avLst/>
          </a:prstGeom>
        </p:spPr>
      </p:pic>
      <p:pic>
        <p:nvPicPr>
          <p:cNvPr id="50478877" name="Рисунок 5047887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78229" y="3292904"/>
            <a:ext cx="3979365" cy="2991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18500" y="231448"/>
            <a:ext cx="8761520" cy="808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Результаты социологического исследования бизнеса</a:t>
            </a:r>
            <a:endParaRPr sz="2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>
              <a:lnSpc>
                <a:spcPct val="114999"/>
              </a:lnSpc>
              <a:spcAft>
                <a:spcPts val="1000"/>
              </a:spcAft>
              <a:defRPr/>
            </a:pPr>
            <a:endParaRPr lang="ru-RU" sz="2000">
              <a:solidFill>
                <a:schemeClr val="tx2">
                  <a:lumMod val="60000"/>
                  <a:lumOff val="40000"/>
                </a:schemeClr>
              </a:solidFill>
              <a:latin typeface="Cambria Math"/>
              <a:ea typeface="Cambria Math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74698" y="4463051"/>
            <a:ext cx="2816229" cy="57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i="1">
                <a:solidFill>
                  <a:schemeClr val="accent5">
                    <a:lumMod val="75000"/>
                  </a:schemeClr>
                </a:solidFill>
                <a:latin typeface="PT Astra Serif"/>
                <a:ea typeface="PT Astra Serif"/>
                <a:cs typeface="PT Astra Serif"/>
              </a:rPr>
              <a:t> Изменения, коснувшиеся предприятий в 2024 году</a:t>
            </a:r>
            <a:endParaRPr sz="1600" b="1" i="1">
              <a:solidFill>
                <a:schemeClr val="accent5">
                  <a:lumMod val="7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1792711608" name="Рисунок 179271160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7876" y="808701"/>
            <a:ext cx="7335140" cy="2814359"/>
          </a:xfrm>
          <a:prstGeom prst="rect">
            <a:avLst/>
          </a:prstGeom>
        </p:spPr>
      </p:pic>
      <p:pic>
        <p:nvPicPr>
          <p:cNvPr id="1994642048" name="Рисунок 199464204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76708" y="3694275"/>
            <a:ext cx="5027355" cy="2974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63588" y="160233"/>
            <a:ext cx="8761520" cy="808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Результаты социологического исследования бизнеса</a:t>
            </a:r>
            <a:endParaRPr sz="2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>
              <a:lnSpc>
                <a:spcPct val="114999"/>
              </a:lnSpc>
              <a:spcAft>
                <a:spcPts val="1000"/>
              </a:spcAft>
              <a:defRPr/>
            </a:pPr>
            <a:endParaRPr lang="ru-RU" sz="2000">
              <a:solidFill>
                <a:schemeClr val="tx2">
                  <a:lumMod val="60000"/>
                  <a:lumOff val="40000"/>
                </a:schemeClr>
              </a:solidFill>
              <a:latin typeface="Cambria Math"/>
              <a:ea typeface="Cambria Math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1088" y="4463053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297049627" name="Рисунок 2970496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19792" y="614228"/>
            <a:ext cx="6249111" cy="6069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18501" y="538191"/>
            <a:ext cx="8760800" cy="808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Результаты социологического исследования бизнеса</a:t>
            </a:r>
            <a:endParaRPr sz="2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>
              <a:lnSpc>
                <a:spcPct val="114999"/>
              </a:lnSpc>
              <a:spcAft>
                <a:spcPts val="1000"/>
              </a:spcAft>
              <a:defRPr/>
            </a:pPr>
            <a:endParaRPr sz="20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835350445" name="Рисунок 83535044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0703" y="1561692"/>
            <a:ext cx="8314345" cy="4304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-24388" y="260645"/>
            <a:ext cx="9105491" cy="105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С учетом сложившейся экономической ситуации </a:t>
            </a:r>
            <a:endParaRPr sz="20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>
              <a:defRPr/>
            </a:pPr>
            <a:r>
              <a:rPr lang="ru-RU" sz="20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будет продолжена работа по:</a:t>
            </a:r>
            <a:endParaRPr sz="20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>
              <a:lnSpc>
                <a:spcPct val="114999"/>
              </a:lnSpc>
              <a:spcAft>
                <a:spcPts val="1000"/>
              </a:spcAft>
              <a:defRPr/>
            </a:pPr>
            <a:endParaRPr lang="ru-RU" sz="2000">
              <a:solidFill>
                <a:schemeClr val="tx2">
                  <a:lumMod val="60000"/>
                  <a:lumOff val="40000"/>
                </a:schemeClr>
              </a:solidFill>
              <a:latin typeface="Cambria Math"/>
              <a:ea typeface="Cambria Math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1088" y="4463053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79513" y="1052737"/>
            <a:ext cx="5155022" cy="55446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91440" tIns="57600" rIns="91440" bIns="57600" numCol="1" spcCol="0" rtlCol="0" fromWordArt="0" anchor="t" anchorCtr="0" forceAA="0" compatLnSpc="0">
            <a:spAutoFit/>
          </a:bodyPr>
          <a:lstStyle/>
          <a:p>
            <a:pPr marL="285750" lvl="0" indent="-285750" algn="l">
              <a:lnSpc>
                <a:spcPct val="10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Выработке совместно с бизнесом новых мер поддержки и транслированию их в органы власти;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Разрешению конкретных кейсов и затруднений в вопросах отстаивания прав и законных интересов субъектов предпринимательства;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Изменению в подходах к проверкам через риск- ориентированный подход для снижения административной нагрузки на бизнес во взаимодействии с органами прокуратуры;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Подготовке новых законопроектов и  законодательных инициатив;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1000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Оказанию поддержки участникам СВО;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ea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999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Разъяснению новой «налоговой реформы» и льготных режимов (УСН плюс НДС, АУСН, </a:t>
            </a:r>
            <a:r>
              <a:rPr lang="ru-RU" sz="1400" b="1" i="1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самозанятые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);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ea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999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Вовлечению предприятий в создание сети УФИЦ, в </a:t>
            </a:r>
            <a:r>
              <a:rPr lang="ru-RU" sz="1400" b="1" i="1" dirty="0" err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т.ч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. размещению там производств;</a:t>
            </a:r>
            <a:endParaRPr sz="1400" b="1" i="1" dirty="0">
              <a:solidFill>
                <a:schemeClr val="bg2">
                  <a:lumMod val="25000"/>
                </a:schemeClr>
              </a:solidFill>
              <a:latin typeface="PT Astra Serif"/>
              <a:ea typeface="PT Astra Serif"/>
              <a:cs typeface="PT Astra Serif"/>
            </a:endParaRPr>
          </a:p>
          <a:p>
            <a:pPr marL="285750" lvl="0" indent="-285750" algn="l">
              <a:lnSpc>
                <a:spcPct val="100000"/>
              </a:lnSpc>
              <a:spcAft>
                <a:spcPts val="999"/>
              </a:spcAft>
              <a:buFont typeface="Arial"/>
              <a:buChar char="•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Представлению интересов заявителей в госкомиссиях на предоставление субсидий и максимальному вовлечению новых претендентов.</a:t>
            </a:r>
            <a:r>
              <a:rPr sz="1400" b="1" i="1" u="none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/>
            </a:r>
            <a:br>
              <a:rPr sz="1400" b="1" i="1" u="none" dirty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</a:br>
            <a:endParaRPr lang="ru-RU" sz="1200" b="1" i="1" dirty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pic>
        <p:nvPicPr>
          <p:cNvPr id="823057004" name="Рисунок 82305700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43690" y="3933056"/>
            <a:ext cx="3489531" cy="2560003"/>
          </a:xfrm>
          <a:prstGeom prst="rect">
            <a:avLst/>
          </a:prstGeom>
        </p:spPr>
      </p:pic>
      <p:pic>
        <p:nvPicPr>
          <p:cNvPr id="1981097579" name="Рисунок 198109757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43689" y="1301340"/>
            <a:ext cx="3489531" cy="2387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458496" y="260646"/>
            <a:ext cx="8760081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defRPr/>
            </a:pPr>
            <a:endParaRPr lang="ru-RU" b="1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-1984098" y="2420887"/>
            <a:ext cx="4973591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/>
          </a:p>
          <a:p>
            <a:pPr>
              <a:defRPr/>
            </a:pPr>
            <a:r>
              <a:rPr lang="ru-RU" sz="1400">
                <a:solidFill>
                  <a:prstClr val="black"/>
                </a:solidFill>
              </a:rPr>
              <a:t>         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827582" y="1264163"/>
            <a:ext cx="7854269" cy="185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sz="2800">
              <a:solidFill>
                <a:srgbClr val="365F91"/>
              </a:solidFill>
              <a:latin typeface="PT Astra Serif"/>
              <a:cs typeface="PT Astra Serif"/>
            </a:endParaRPr>
          </a:p>
          <a:p>
            <a:pPr lvl="0" algn="ctr">
              <a:defRPr/>
            </a:pPr>
            <a:r>
              <a:rPr lang="ru-RU" sz="2000" b="1">
                <a:solidFill>
                  <a:srgbClr val="39639D">
                    <a:lumMod val="75000"/>
                  </a:srgbClr>
                </a:solidFill>
                <a:latin typeface="PT Astra Serif"/>
                <a:ea typeface="PT Astra Serif"/>
                <a:cs typeface="PT Astra Serif"/>
              </a:rPr>
              <a:t>Уполномоченный по защите прав предпринимателей </a:t>
            </a:r>
            <a:endParaRPr>
              <a:latin typeface="PT Astra Serif"/>
              <a:cs typeface="PT Astra Serif"/>
            </a:endParaRPr>
          </a:p>
          <a:p>
            <a:pPr lvl="0" algn="ctr">
              <a:defRPr/>
            </a:pPr>
            <a:r>
              <a:rPr lang="ru-RU" sz="2000" b="1">
                <a:solidFill>
                  <a:srgbClr val="39639D">
                    <a:lumMod val="75000"/>
                  </a:srgbClr>
                </a:solidFill>
                <a:latin typeface="PT Astra Serif"/>
                <a:ea typeface="PT Astra Serif"/>
                <a:cs typeface="PT Astra Serif"/>
              </a:rPr>
              <a:t>в Чувашской Республике </a:t>
            </a:r>
            <a:endParaRPr>
              <a:latin typeface="PT Astra Serif"/>
              <a:cs typeface="PT Astra Serif"/>
            </a:endParaRPr>
          </a:p>
          <a:p>
            <a:pPr lvl="0" algn="ctr">
              <a:defRPr/>
            </a:pPr>
            <a:endParaRPr sz="2800">
              <a:solidFill>
                <a:srgbClr val="365F91"/>
              </a:solidFill>
              <a:latin typeface="PT Astra Serif"/>
              <a:cs typeface="PT Astra Serif"/>
            </a:endParaRPr>
          </a:p>
          <a:p>
            <a:pPr lvl="0" algn="ctr">
              <a:defRPr/>
            </a:pPr>
            <a:r>
              <a:rPr lang="ru-RU" sz="2000" b="1">
                <a:solidFill>
                  <a:srgbClr val="2DA2BF">
                    <a:lumMod val="75000"/>
                  </a:srgbClr>
                </a:solidFill>
                <a:latin typeface="PT Astra Serif"/>
                <a:ea typeface="PT Astra Serif"/>
                <a:cs typeface="PT Astra Serif"/>
              </a:rPr>
              <a:t>Благодарю за внимание!</a:t>
            </a:r>
            <a:endParaRPr sz="2800">
              <a:solidFill>
                <a:srgbClr val="365F91"/>
              </a:solidFill>
              <a:latin typeface="PT Astra Serif"/>
              <a:cs typeface="PT Astra Serif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57675" y="620688"/>
            <a:ext cx="628650" cy="6953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394485" y="188640"/>
            <a:ext cx="8575071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2">
                    <a:lumMod val="25000"/>
                  </a:schemeClr>
                </a:solidFill>
                <a:latin typeface="Cambria Math"/>
                <a:ea typeface="Times New Roman"/>
                <a:cs typeface="Arial"/>
              </a:rPr>
              <a:t> </a:t>
            </a:r>
            <a:r>
              <a:rPr lang="ru-RU" sz="2000" b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Правовые основы деятельности Уполномоченного по защите прав предпринимателей в Чувашской Республике:  </a:t>
            </a:r>
            <a:endParaRPr b="1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15615" y="5335272"/>
            <a:ext cx="7781903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400" b="1"/>
          </a:p>
        </p:txBody>
      </p:sp>
      <p:graphicFrame>
        <p:nvGraphicFramePr>
          <p:cNvPr id="4" name="Схема 3"/>
          <p:cNvGraphicFramePr>
            <a:graphicFrameLocks/>
          </p:cNvGraphicFramePr>
          <p:nvPr/>
        </p:nvGraphicFramePr>
        <p:xfrm>
          <a:off x="611560" y="1673104"/>
          <a:ext cx="4581863" cy="421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58178875" name="Рисунок 125817887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573481" y="3023635"/>
            <a:ext cx="3265464" cy="1414907"/>
          </a:xfrm>
          <a:prstGeom prst="rect">
            <a:avLst/>
          </a:prstGeom>
        </p:spPr>
      </p:pic>
      <p:pic>
        <p:nvPicPr>
          <p:cNvPr id="1178715749" name="Рисунок 117871574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573481" y="4605359"/>
            <a:ext cx="3265464" cy="1575630"/>
          </a:xfrm>
          <a:prstGeom prst="rect">
            <a:avLst/>
          </a:prstGeom>
        </p:spPr>
      </p:pic>
      <p:pic>
        <p:nvPicPr>
          <p:cNvPr id="857804589" name="Picture 2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5573480" y="1394592"/>
            <a:ext cx="3265463" cy="152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55103" y="0"/>
            <a:ext cx="8761161" cy="100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Цели и задачи </a:t>
            </a:r>
            <a:endParaRPr b="1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algn="ctr">
              <a:defRPr/>
            </a:pPr>
            <a:r>
              <a:rPr lang="ru-RU" sz="2000" b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Уполномоченного по защите прав предпринимателей </a:t>
            </a:r>
            <a:endParaRPr b="1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algn="ctr">
              <a:defRPr/>
            </a:pPr>
            <a:r>
              <a:rPr lang="ru-RU" sz="2000" b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 Чувашской Республике:  </a:t>
            </a:r>
            <a:endParaRPr b="1">
              <a:latin typeface="PT Astra Serif"/>
              <a:cs typeface="PT Astra Serif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316095" y="4422300"/>
            <a:ext cx="529339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15615" y="5335272"/>
            <a:ext cx="7781903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400" b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1259631" y="2420886"/>
            <a:ext cx="1769235" cy="140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/>
          </a:p>
          <a:p>
            <a:pPr>
              <a:defRPr/>
            </a:pPr>
            <a:r>
              <a:rPr lang="ru-RU" sz="1400"/>
              <a:t>         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851920" y="1340768"/>
            <a:ext cx="4752528" cy="4848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400"/>
          </a:p>
          <a:p>
            <a:pPr>
              <a:defRPr/>
            </a:pPr>
            <a:endParaRPr lang="ru-RU" sz="1400"/>
          </a:p>
          <a:p>
            <a:pPr>
              <a:defRPr/>
            </a:pPr>
            <a:endParaRPr lang="ru-RU" sz="1400"/>
          </a:p>
          <a:p>
            <a:pPr algn="just">
              <a:tabLst>
                <a:tab pos="266700" algn="l"/>
              </a:tabLst>
              <a:defRPr/>
            </a:pP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mbria Math"/>
                <a:cs typeface="Times New Roman"/>
              </a:rPr>
              <a:t>∗	</a:t>
            </a: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содействие восстановлению нарушенных прав и законных интересов предпринимателей;</a:t>
            </a:r>
            <a:endParaRPr/>
          </a:p>
          <a:p>
            <a:pPr algn="just" defTabSz="266700">
              <a:defRPr/>
            </a:pP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mbria Math"/>
                <a:cs typeface="Times New Roman"/>
              </a:rPr>
              <a:t>∗	</a:t>
            </a: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разъяснение и пропаганда прав и законных интересов предпринимателей;</a:t>
            </a:r>
            <a:endParaRPr/>
          </a:p>
          <a:p>
            <a:pPr algn="just" defTabSz="266700">
              <a:defRPr/>
            </a:pP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mbria Math"/>
                <a:cs typeface="Times New Roman"/>
              </a:rPr>
              <a:t>∗	</a:t>
            </a: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содействие улучшению делового и инвестиционного климата в  Чувашской Республике;</a:t>
            </a:r>
            <a:endParaRPr/>
          </a:p>
          <a:p>
            <a:pPr algn="just" defTabSz="266700">
              <a:defRPr/>
            </a:pP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mbria Math"/>
                <a:cs typeface="Times New Roman"/>
              </a:rPr>
              <a:t>∗	</a:t>
            </a: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информирование общественности о состоянии соблюдения и защиты прав и законных интересов предпринимателей;</a:t>
            </a:r>
            <a:endParaRPr/>
          </a:p>
          <a:p>
            <a:pPr algn="just" defTabSz="266700">
              <a:defRPr/>
            </a:pP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mbria Math"/>
                <a:cs typeface="Times New Roman"/>
              </a:rPr>
              <a:t>∗	</a:t>
            </a: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участие в формировании и реализации государственной политики Чувашской Республики в области развития предпринимательской деятельности, защиты прав и законных интересов предпринимателей;</a:t>
            </a:r>
            <a:endParaRPr/>
          </a:p>
          <a:p>
            <a:pPr algn="just" defTabSz="266700">
              <a:defRPr/>
            </a:pP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mbria Math"/>
                <a:cs typeface="Times New Roman"/>
              </a:rPr>
              <a:t>∗	</a:t>
            </a:r>
            <a:r>
              <a:rPr lang="ru-RU" sz="1500" b="1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взаимодействие с предпринимательским сообществом, содействие вовлечению представителей бизнеса в работу по развитию предпринимательской деятельности в Чувашской Республике и защите прав предпринимателей.</a:t>
            </a:r>
            <a:endParaRPr/>
          </a:p>
          <a:p>
            <a:pPr>
              <a:defRPr/>
            </a:pPr>
            <a:endParaRPr lang="ru-RU" sz="1200"/>
          </a:p>
          <a:p>
            <a:pPr>
              <a:defRPr/>
            </a:pPr>
            <a:endParaRPr lang="ru-RU" sz="1200"/>
          </a:p>
          <a:p>
            <a:pPr algn="ctr">
              <a:defRPr/>
            </a:pPr>
            <a:endParaRPr lang="ru-RU"/>
          </a:p>
        </p:txBody>
      </p:sp>
      <p:pic>
        <p:nvPicPr>
          <p:cNvPr id="505207198" name="Рисунок 50520719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3728" y="4539953"/>
            <a:ext cx="2698091" cy="1642704"/>
          </a:xfrm>
          <a:prstGeom prst="rect">
            <a:avLst/>
          </a:prstGeom>
        </p:spPr>
      </p:pic>
      <p:pic>
        <p:nvPicPr>
          <p:cNvPr id="217533180" name="Рисунок 21753317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3728" y="1340767"/>
            <a:ext cx="2698091" cy="1440281"/>
          </a:xfrm>
          <a:prstGeom prst="rect">
            <a:avLst/>
          </a:prstGeom>
        </p:spPr>
      </p:pic>
      <p:pic>
        <p:nvPicPr>
          <p:cNvPr id="2079619538" name="Рисунок 207961953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3728" y="2945064"/>
            <a:ext cx="2698091" cy="1477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065188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81147" y="1664649"/>
            <a:ext cx="3346704" cy="184268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 defTabSz="7111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6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 defTabSz="7111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0" u="none" strike="noStrike" cap="none" spc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  <a:p>
            <a:pPr lvl="0" algn="ctr" defTabSz="7111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Общественные представители Уполномоченного по защите прав предпринимателей муниципалитетах республики и эксперты «</a:t>
            </a:r>
            <a:r>
              <a:rPr lang="en-US" sz="16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pro bono</a:t>
            </a:r>
            <a:r>
              <a:rPr lang="ru-RU" sz="16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publico» </a:t>
            </a:r>
            <a:endParaRPr lang="ru-RU" sz="1600" b="1" i="0" u="none" strike="noStrike" cap="none" spc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  <a:p>
            <a:pPr lvl="0" algn="ctr" defTabSz="7111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(73 – по территориальному признаку, 24 – по отраслевому). </a:t>
            </a:r>
            <a:endParaRPr sz="16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pic>
        <p:nvPicPr>
          <p:cNvPr id="220454584" name="Объект 22045458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641845" y="3899444"/>
            <a:ext cx="3625310" cy="2278451"/>
          </a:xfrm>
          <a:prstGeom prst="rect">
            <a:avLst/>
          </a:prstGeom>
        </p:spPr>
      </p:pic>
      <p:sp>
        <p:nvSpPr>
          <p:cNvPr id="172628351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861331" y="3996938"/>
            <a:ext cx="3578551" cy="2109741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 defTabSz="7111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Общественный экспертный совет по вопросам защиты прав и законных интересов субъектов предпринимательской деятельности (коллегиальный совещательный орган) </a:t>
            </a:r>
            <a:endParaRPr sz="1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lvl="0" algn="ctr" defTabSz="7111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для проведения анализа и выявления актуальных проблем в сфере предпринимательства.</a:t>
            </a:r>
            <a:endParaRPr sz="1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>
              <a:defRPr/>
            </a:pPr>
            <a:endParaRPr sz="1400">
              <a:latin typeface="PT Astra Serif"/>
              <a:cs typeface="PT Astra Serif"/>
            </a:endParaRPr>
          </a:p>
        </p:txBody>
      </p:sp>
      <p:pic>
        <p:nvPicPr>
          <p:cNvPr id="1977289618" name="Объект 197728961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/>
        </p:blipFill>
        <p:spPr bwMode="auto">
          <a:xfrm>
            <a:off x="4992595" y="1703545"/>
            <a:ext cx="3346704" cy="2293392"/>
          </a:xfrm>
          <a:prstGeom prst="rect">
            <a:avLst/>
          </a:prstGeom>
        </p:spPr>
      </p:pic>
      <p:sp>
        <p:nvSpPr>
          <p:cNvPr id="822139106" name="Title 9"/>
          <p:cNvSpPr>
            <a:spLocks noGrp="1"/>
          </p:cNvSpPr>
          <p:nvPr>
            <p:ph type="title"/>
          </p:nvPr>
        </p:nvSpPr>
        <p:spPr bwMode="auto">
          <a:xfrm>
            <a:off x="1315744" y="464247"/>
            <a:ext cx="6512510" cy="1143000"/>
          </a:xfrm>
        </p:spPr>
        <p:txBody>
          <a:bodyPr/>
          <a:lstStyle/>
          <a:p>
            <a:pPr marL="0" lvl="0" indent="0" algn="ctr" defTabSz="8889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lang="ru-RU" sz="20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Общественные институты при Уполномоченном по защите прав предпринимателей  </a:t>
            </a:r>
            <a:br>
              <a:rPr lang="ru-RU" sz="20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</a:br>
            <a:r>
              <a:rPr lang="ru-RU" sz="20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 Чувашской Республике:</a:t>
            </a:r>
            <a:r>
              <a:rPr lang="ru-RU" sz="2000" b="1" i="0" u="none" strike="noStrike" cap="none" spc="0">
                <a:solidFill>
                  <a:schemeClr val="bg1"/>
                </a:solidFill>
                <a:latin typeface="PT Astra Serif"/>
                <a:ea typeface="PT Astra Serif"/>
                <a:cs typeface="PT Astra Serif"/>
              </a:rPr>
              <a:t> </a:t>
            </a:r>
            <a:endParaRPr sz="20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70044" y="344848"/>
            <a:ext cx="8948895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Деловое взаимодействие Уполномоченного по защите прав предпринимателей в Чувашской Республике в 2024 году:</a:t>
            </a:r>
            <a:endParaRPr b="1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27583" y="4072425"/>
            <a:ext cx="13011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3426772" y="4792502"/>
            <a:ext cx="2320813" cy="115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Продолжаются личные приемы предпринимателей, находящихся в местах лишения свободы. В 2024 году состоялось 6 приемов</a:t>
            </a:r>
            <a:endParaRPr sz="1400" b="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426772" y="1584531"/>
            <a:ext cx="2315413" cy="1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 2024 году совместно с руководством прокуратуры Чувашской Республики  проведено 7 приемов предпринимателей (принято 54 заявителя)</a:t>
            </a:r>
            <a:endParaRPr sz="14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192180" y="3152552"/>
            <a:ext cx="2310734" cy="137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3 личных приема проведено региональным бизнес-омбудсменом в Приемной Президента Российской Федерации в Чувашской Республике</a:t>
            </a:r>
            <a:endParaRPr lang="ru-RU" sz="1400" b="0" i="0">
              <a:solidFill>
                <a:schemeClr val="bg2">
                  <a:lumMod val="25000"/>
                </a:schemeClr>
              </a:solidFill>
              <a:latin typeface="Merriweather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174744" y="3373880"/>
            <a:ext cx="2818750" cy="1158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>
                <a:solidFill>
                  <a:srgbClr val="B4DCFA">
                    <a:lumMod val="25000"/>
                  </a:srgbClr>
                </a:solidFill>
                <a:latin typeface="Times New Roman"/>
                <a:cs typeface="Times New Roman"/>
              </a:rPr>
              <a:t>Совместно с общественными  объединениями бизнеса оказывается поддержка и направляется благотворительная помощь в зону СВО </a:t>
            </a:r>
          </a:p>
        </p:txBody>
      </p:sp>
      <p:pic>
        <p:nvPicPr>
          <p:cNvPr id="1689764832" name="Рисунок 168976483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7921" y="1505707"/>
            <a:ext cx="2845336" cy="1646845"/>
          </a:xfrm>
          <a:prstGeom prst="rect">
            <a:avLst/>
          </a:prstGeom>
        </p:spPr>
      </p:pic>
      <p:pic>
        <p:nvPicPr>
          <p:cNvPr id="858333544" name="Рисунок 8583335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8097" y="4655677"/>
            <a:ext cx="2826119" cy="1735864"/>
          </a:xfrm>
          <a:prstGeom prst="rect">
            <a:avLst/>
          </a:prstGeom>
        </p:spPr>
      </p:pic>
      <p:pic>
        <p:nvPicPr>
          <p:cNvPr id="248054194" name="Рисунок 24805419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22767" y="1370887"/>
            <a:ext cx="2891450" cy="1735864"/>
          </a:xfrm>
          <a:prstGeom prst="rect">
            <a:avLst/>
          </a:prstGeom>
        </p:spPr>
      </p:pic>
      <p:pic>
        <p:nvPicPr>
          <p:cNvPr id="1549224940" name="Рисунок 154922493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7177" y="3470233"/>
            <a:ext cx="2826823" cy="2480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1800821" name="Диаграмма 41800820"/>
          <p:cNvGraphicFramePr>
            <a:graphicFrameLocks/>
          </p:cNvGraphicFramePr>
          <p:nvPr/>
        </p:nvGraphicFramePr>
        <p:xfrm>
          <a:off x="339179" y="1611235"/>
          <a:ext cx="4566658" cy="432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2041934" name="Content Placeholder 10"/>
          <p:cNvSpPr>
            <a:spLocks noGrp="1"/>
          </p:cNvSpPr>
          <p:nvPr/>
        </p:nvSpPr>
        <p:spPr bwMode="auto">
          <a:xfrm>
            <a:off x="5039368" y="1522218"/>
            <a:ext cx="3596355" cy="441532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0000" lnSpcReduction="20000"/>
          </a:bodyPr>
          <a:lstStyle>
            <a:lvl1pPr marL="228600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7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>
              <a:spcBef>
                <a:spcPts val="0"/>
              </a:spcBef>
              <a:spcAft>
                <a:spcPts val="299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В 202</a:t>
            </a:r>
            <a:r>
              <a:rPr lang="en-US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1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г. – </a:t>
            </a:r>
            <a:r>
              <a:rPr lang="en-US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302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lang="ru-RU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обращения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, из них: </a:t>
            </a:r>
            <a:endParaRPr sz="2200">
              <a:latin typeface="PT Astra Serif"/>
              <a:cs typeface="PT Astra Serif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1</a:t>
            </a:r>
            <a:r>
              <a:rPr lang="en-US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33</a:t>
            </a:r>
            <a:r>
              <a:rPr lang="ru-RU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письменных 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и </a:t>
            </a:r>
            <a:r>
              <a:rPr lang="en-US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169</a:t>
            </a:r>
            <a:r>
              <a:rPr lang="ru-RU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 устных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.</a:t>
            </a:r>
            <a:endParaRPr sz="2200">
              <a:latin typeface="PT Astra Serif"/>
              <a:cs typeface="PT Astra Serif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endParaRPr sz="2200">
              <a:latin typeface="PT Astra Serif"/>
              <a:cs typeface="PT Astra Serif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В 2022 г. – 435 </a:t>
            </a:r>
            <a:r>
              <a:rPr lang="ru-RU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обращения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, из них:</a:t>
            </a:r>
            <a:endParaRPr lang="ru-RU" sz="2200" b="0" i="0" u="none" strike="noStrike" cap="none" spc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115 письменных и 320 устных</a:t>
            </a:r>
            <a:r>
              <a:rPr lang="ru-RU" sz="2200" b="0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.</a:t>
            </a:r>
            <a:endParaRPr sz="22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endParaRPr sz="2200">
              <a:latin typeface="PT Astra Serif"/>
              <a:cs typeface="PT Astra Serif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В 2023 г.  - </a:t>
            </a:r>
            <a:r>
              <a:rPr lang="ru-RU" sz="2200" b="1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228 обращений</a:t>
            </a: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, из них: </a:t>
            </a:r>
            <a:endParaRPr lang="ru-RU" sz="2200" b="0" i="0" u="none" strike="noStrike" cap="none" spc="0">
              <a:solidFill>
                <a:srgbClr val="B4DCFA">
                  <a:lumMod val="25000"/>
                </a:srgbClr>
              </a:solidFill>
              <a:latin typeface="Times New Roman"/>
              <a:cs typeface="Times New Roman"/>
            </a:endParaRPr>
          </a:p>
          <a:p>
            <a:pPr marL="45718" lvl="0" indent="0" algn="just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1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91 письменное </a:t>
            </a: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и </a:t>
            </a:r>
            <a:r>
              <a:rPr lang="ru-RU" sz="2200" b="1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137 устных</a:t>
            </a: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. </a:t>
            </a:r>
            <a:endParaRPr sz="2200">
              <a:solidFill>
                <a:srgbClr val="B4DCFA">
                  <a:lumMod val="25000"/>
                </a:srgbClr>
              </a:solidFill>
              <a:latin typeface="PT Astra Serif"/>
              <a:cs typeface="PT Astra Serif"/>
            </a:endParaRPr>
          </a:p>
          <a:p>
            <a:pPr marL="45718" indent="0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endParaRPr>
              <a:latin typeface="PT Astra Serif"/>
              <a:cs typeface="PT Astra Serif"/>
            </a:endParaRPr>
          </a:p>
          <a:p>
            <a:pPr marL="45718" indent="0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В 2024 г. - </a:t>
            </a:r>
            <a:r>
              <a:rPr lang="ru-RU" sz="2200" b="1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303 обращения</a:t>
            </a: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, из них: </a:t>
            </a:r>
            <a:endParaRPr lang="ru-RU" sz="2200" b="1" i="0" u="none" strike="noStrike" cap="none" spc="0">
              <a:solidFill>
                <a:srgbClr val="B4DCFA">
                  <a:lumMod val="25000"/>
                </a:srgbClr>
              </a:solidFill>
              <a:latin typeface="PT Astra Serif"/>
              <a:ea typeface="PT Astra Serif"/>
              <a:cs typeface="PT Astra Serif"/>
            </a:endParaRPr>
          </a:p>
          <a:p>
            <a:pPr marL="45717" indent="0"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 sz="2200" b="1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68 письменных</a:t>
            </a: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 и </a:t>
            </a:r>
            <a:r>
              <a:rPr lang="ru-RU" sz="2200" b="1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235 устных</a:t>
            </a:r>
            <a:r>
              <a:rPr lang="ru-RU" sz="2200" b="0" i="0" u="none" strike="noStrike" cap="none" spc="0">
                <a:solidFill>
                  <a:srgbClr val="B4DCFA">
                    <a:lumMod val="25000"/>
                  </a:srgbClr>
                </a:solidFill>
                <a:latin typeface="PT Astra Serif"/>
                <a:ea typeface="PT Astra Serif"/>
                <a:cs typeface="PT Astra Serif"/>
              </a:rPr>
              <a:t>.</a:t>
            </a:r>
            <a:endParaRPr lang="ru-RU" sz="2200" b="0" i="0" u="none" strike="noStrike" cap="none" spc="0">
              <a:solidFill>
                <a:srgbClr val="B4DCFA">
                  <a:lumMod val="25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236829376" name="Title 7"/>
          <p:cNvSpPr>
            <a:spLocks noGrp="1"/>
          </p:cNvSpPr>
          <p:nvPr/>
        </p:nvSpPr>
        <p:spPr bwMode="auto">
          <a:xfrm>
            <a:off x="1191116" y="312914"/>
            <a:ext cx="6512510" cy="11430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/>
              <a:buChar char="*"/>
              <a:defRPr sz="46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lang="ru-RU" sz="2700" b="1" i="0" u="none" strike="noStrike" cap="none" spc="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Динамика обращений за 2021 - 2024 гг.</a:t>
            </a:r>
            <a:endParaRPr sz="270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024212774" name="Диаграмма 1024212773"/>
          <p:cNvGraphicFramePr>
            <a:graphicFrameLocks/>
          </p:cNvGraphicFramePr>
          <p:nvPr/>
        </p:nvGraphicFramePr>
        <p:xfrm>
          <a:off x="495199" y="691609"/>
          <a:ext cx="7887053" cy="5958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83124615" name="Title 9"/>
          <p:cNvSpPr>
            <a:spLocks noGrp="1"/>
          </p:cNvSpPr>
          <p:nvPr>
            <p:ph type="title"/>
          </p:nvPr>
        </p:nvSpPr>
        <p:spPr bwMode="auto">
          <a:xfrm>
            <a:off x="495200" y="124625"/>
            <a:ext cx="7107906" cy="1335280"/>
          </a:xfrm>
        </p:spPr>
        <p:txBody>
          <a:bodyPr/>
          <a:lstStyle/>
          <a:p>
            <a:pPr marL="0" indent="0"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sz="18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Классификация обращений, поступивших в 2024 году</a:t>
            </a:r>
            <a:endParaRPr sz="22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637327721" name="TextBox 637327720"/>
          <p:cNvSpPr txBox="1"/>
          <p:nvPr/>
        </p:nvSpPr>
        <p:spPr bwMode="auto">
          <a:xfrm>
            <a:off x="4755860" y="1837664"/>
            <a:ext cx="60262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PT Astra Serif"/>
                <a:ea typeface="PT Astra Serif"/>
                <a:cs typeface="PT Astra Serif"/>
              </a:rPr>
              <a:t>29%</a:t>
            </a:r>
            <a:endParaRPr/>
          </a:p>
        </p:txBody>
      </p:sp>
      <p:sp>
        <p:nvSpPr>
          <p:cNvPr id="392581663" name="TextBox 392581662"/>
          <p:cNvSpPr txBox="1"/>
          <p:nvPr/>
        </p:nvSpPr>
        <p:spPr bwMode="auto">
          <a:xfrm>
            <a:off x="4657940" y="3062880"/>
            <a:ext cx="60262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PT Astra Serif"/>
                <a:ea typeface="PT Astra Serif"/>
                <a:cs typeface="PT Astra Serif"/>
              </a:rPr>
              <a:t>15%</a:t>
            </a:r>
            <a:endParaRPr/>
          </a:p>
        </p:txBody>
      </p:sp>
      <p:sp>
        <p:nvSpPr>
          <p:cNvPr id="219295871" name="TextBox 219295870"/>
          <p:cNvSpPr txBox="1"/>
          <p:nvPr/>
        </p:nvSpPr>
        <p:spPr bwMode="auto">
          <a:xfrm>
            <a:off x="3747841" y="3245940"/>
            <a:ext cx="60262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PT Astra Serif"/>
                <a:ea typeface="PT Astra Serif"/>
                <a:cs typeface="PT Astra Serif"/>
              </a:rPr>
              <a:t>12%</a:t>
            </a:r>
            <a:endParaRPr/>
          </a:p>
        </p:txBody>
      </p:sp>
      <p:sp>
        <p:nvSpPr>
          <p:cNvPr id="747971949" name="TextBox 747971948"/>
          <p:cNvSpPr txBox="1"/>
          <p:nvPr/>
        </p:nvSpPr>
        <p:spPr bwMode="auto">
          <a:xfrm>
            <a:off x="3142874" y="2758434"/>
            <a:ext cx="60262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PT Astra Serif"/>
                <a:ea typeface="PT Astra Serif"/>
                <a:cs typeface="PT Astra Serif"/>
              </a:rPr>
              <a:t>11%</a:t>
            </a:r>
            <a:endParaRPr/>
          </a:p>
        </p:txBody>
      </p:sp>
      <p:sp>
        <p:nvSpPr>
          <p:cNvPr id="2122022847" name="TextBox 2122022846"/>
          <p:cNvSpPr txBox="1"/>
          <p:nvPr/>
        </p:nvSpPr>
        <p:spPr bwMode="auto">
          <a:xfrm>
            <a:off x="2979153" y="2132568"/>
            <a:ext cx="488323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PT Astra Serif"/>
                <a:ea typeface="PT Astra Serif"/>
                <a:cs typeface="PT Astra Serif"/>
              </a:rPr>
              <a:t>8%</a:t>
            </a:r>
            <a:endParaRPr/>
          </a:p>
        </p:txBody>
      </p:sp>
      <p:sp>
        <p:nvSpPr>
          <p:cNvPr id="459393683" name="TextBox 459393682"/>
          <p:cNvSpPr txBox="1"/>
          <p:nvPr/>
        </p:nvSpPr>
        <p:spPr bwMode="auto">
          <a:xfrm>
            <a:off x="3109014" y="1613869"/>
            <a:ext cx="468508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>
                <a:latin typeface="PT Astra Serif"/>
                <a:ea typeface="PT Astra Serif"/>
                <a:cs typeface="PT Astra Serif"/>
              </a:rPr>
              <a:t>6%</a:t>
            </a:r>
            <a:endParaRPr sz="1600"/>
          </a:p>
        </p:txBody>
      </p:sp>
      <p:sp>
        <p:nvSpPr>
          <p:cNvPr id="1444207718" name="TextBox 1444207717"/>
          <p:cNvSpPr txBox="1"/>
          <p:nvPr/>
        </p:nvSpPr>
        <p:spPr bwMode="auto">
          <a:xfrm>
            <a:off x="3467475" y="1265311"/>
            <a:ext cx="488323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PT Astra Serif"/>
                <a:ea typeface="PT Astra Serif"/>
                <a:cs typeface="PT Astra Serif"/>
              </a:rPr>
              <a:t>5%</a:t>
            </a:r>
            <a:endParaRPr/>
          </a:p>
        </p:txBody>
      </p:sp>
      <p:sp>
        <p:nvSpPr>
          <p:cNvPr id="362897329" name="TextBox 362897328"/>
          <p:cNvSpPr txBox="1"/>
          <p:nvPr/>
        </p:nvSpPr>
        <p:spPr bwMode="auto">
          <a:xfrm>
            <a:off x="3745496" y="1044149"/>
            <a:ext cx="420605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400">
                <a:latin typeface="PT Astra Serif"/>
                <a:ea typeface="PT Astra Serif"/>
                <a:cs typeface="PT Astra Serif"/>
              </a:rPr>
              <a:t>3%</a:t>
            </a:r>
            <a:endParaRPr sz="1200">
              <a:latin typeface="PT Astra Serif"/>
              <a:cs typeface="PT Astra Serif"/>
            </a:endParaRPr>
          </a:p>
        </p:txBody>
      </p:sp>
      <p:sp>
        <p:nvSpPr>
          <p:cNvPr id="946192375" name="TextBox 946192374"/>
          <p:cNvSpPr txBox="1"/>
          <p:nvPr/>
        </p:nvSpPr>
        <p:spPr bwMode="auto">
          <a:xfrm>
            <a:off x="3984261" y="929673"/>
            <a:ext cx="454465" cy="3356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>
                <a:latin typeface="PT Astra Serif"/>
                <a:ea typeface="PT Astra Serif"/>
                <a:cs typeface="PT Astra Serif"/>
              </a:rPr>
              <a:t>3%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6321537" name="Title 7"/>
          <p:cNvSpPr>
            <a:spLocks noGrp="1"/>
          </p:cNvSpPr>
          <p:nvPr>
            <p:ph type="title"/>
          </p:nvPr>
        </p:nvSpPr>
        <p:spPr bwMode="auto">
          <a:xfrm>
            <a:off x="321377" y="464246"/>
            <a:ext cx="7522079" cy="701897"/>
          </a:xfrm>
        </p:spPr>
        <p:txBody>
          <a:bodyPr/>
          <a:lstStyle/>
          <a:p>
            <a:pPr marL="0" indent="0">
              <a:buClr>
                <a:schemeClr val="accent6">
                  <a:lumMod val="75000"/>
                </a:schemeClr>
              </a:buClr>
              <a:buSzPct val="128000"/>
              <a:buFont typeface="Georgia"/>
              <a:buNone/>
              <a:defRPr/>
            </a:pPr>
            <a:r>
              <a:rPr sz="2700">
                <a:solidFill>
                  <a:schemeClr val="bg2">
                    <a:lumMod val="25000"/>
                  </a:schemeClr>
                </a:solidFill>
                <a:latin typeface="PT Astra Serif"/>
                <a:ea typeface="PT Astra Serif"/>
                <a:cs typeface="PT Astra Serif"/>
              </a:rPr>
              <a:t>Статистика обращений за 2024 год</a:t>
            </a:r>
            <a:endParaRPr sz="2700">
              <a:solidFill>
                <a:schemeClr val="bg2">
                  <a:lumMod val="25000"/>
                </a:schemeClr>
              </a:solidFill>
              <a:latin typeface="PT Astra Serif"/>
              <a:cs typeface="PT Astra Serif"/>
            </a:endParaRPr>
          </a:p>
        </p:txBody>
      </p:sp>
      <p:graphicFrame>
        <p:nvGraphicFramePr>
          <p:cNvPr id="1060481515" name="Диаграмма 1060481514"/>
          <p:cNvGraphicFramePr>
            <a:graphicFrameLocks/>
          </p:cNvGraphicFramePr>
          <p:nvPr/>
        </p:nvGraphicFramePr>
        <p:xfrm>
          <a:off x="935606" y="1406494"/>
          <a:ext cx="7673411" cy="4949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/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</TotalTime>
  <Words>1288</Words>
  <Application>Microsoft Office PowerPoint</Application>
  <DocSecurity>0</DocSecurity>
  <PresentationFormat>Экран (4:3)</PresentationFormat>
  <Paragraphs>240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 Math</vt:lpstr>
      <vt:lpstr>Georgia</vt:lpstr>
      <vt:lpstr>Gungsuh</vt:lpstr>
      <vt:lpstr>Merriweather</vt:lpstr>
      <vt:lpstr>PT Astra Serif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Общественные институты при Уполномоченном по защите прав предпринимателей   в Чувашской Республике: </vt:lpstr>
      <vt:lpstr>Презентация PowerPoint</vt:lpstr>
      <vt:lpstr>Презентация PowerPoint</vt:lpstr>
      <vt:lpstr>Классификация обращений, поступивших в 2024 году</vt:lpstr>
      <vt:lpstr>Статистика обращений за 2024 год</vt:lpstr>
      <vt:lpstr>Статистические данные по малому и среднему бизнесу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Законопроекты и инициативы бизнес-омбудсмена  Разработка предложений для федерального Уполномоченного по совершенствованию федерального законодательства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Уполномоченный по защите прав предпринимателей  в Чувашской Республике</dc:title>
  <dc:subject/>
  <dc:creator>ombudsmanbiz2</dc:creator>
  <cp:keywords/>
  <dc:description/>
  <cp:lastModifiedBy>Приемная ТПП Чувашии</cp:lastModifiedBy>
  <cp:revision>443</cp:revision>
  <dcterms:created xsi:type="dcterms:W3CDTF">2015-03-24T07:53:47Z</dcterms:created>
  <dcterms:modified xsi:type="dcterms:W3CDTF">2025-02-20T09:55:12Z</dcterms:modified>
  <cp:category/>
  <dc:identifier/>
  <cp:contentStatus/>
  <dc:language/>
  <cp:version/>
</cp:coreProperties>
</file>